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711" r:id="rId2"/>
    <p:sldMasterId id="2147483723" r:id="rId3"/>
  </p:sldMasterIdLst>
  <p:notesMasterIdLst>
    <p:notesMasterId r:id="rId36"/>
  </p:notesMasterIdLst>
  <p:sldIdLst>
    <p:sldId id="768" r:id="rId4"/>
    <p:sldId id="765" r:id="rId5"/>
    <p:sldId id="704" r:id="rId6"/>
    <p:sldId id="705" r:id="rId7"/>
    <p:sldId id="747" r:id="rId8"/>
    <p:sldId id="706" r:id="rId9"/>
    <p:sldId id="708" r:id="rId10"/>
    <p:sldId id="769" r:id="rId11"/>
    <p:sldId id="707" r:id="rId12"/>
    <p:sldId id="748" r:id="rId13"/>
    <p:sldId id="749" r:id="rId14"/>
    <p:sldId id="766" r:id="rId15"/>
    <p:sldId id="307" r:id="rId16"/>
    <p:sldId id="308" r:id="rId17"/>
    <p:sldId id="309" r:id="rId18"/>
    <p:sldId id="310" r:id="rId19"/>
    <p:sldId id="311" r:id="rId20"/>
    <p:sldId id="751" r:id="rId21"/>
    <p:sldId id="752" r:id="rId22"/>
    <p:sldId id="770" r:id="rId23"/>
    <p:sldId id="753" r:id="rId24"/>
    <p:sldId id="754" r:id="rId25"/>
    <p:sldId id="755" r:id="rId26"/>
    <p:sldId id="756" r:id="rId27"/>
    <p:sldId id="757" r:id="rId28"/>
    <p:sldId id="771" r:id="rId29"/>
    <p:sldId id="772" r:id="rId30"/>
    <p:sldId id="758" r:id="rId31"/>
    <p:sldId id="759" r:id="rId32"/>
    <p:sldId id="760" r:id="rId33"/>
    <p:sldId id="773" r:id="rId34"/>
    <p:sldId id="767" r:id="rId35"/>
  </p:sldIdLst>
  <p:sldSz cx="9144000" cy="5143500" type="screen16x9"/>
  <p:notesSz cx="6858000" cy="9144000"/>
  <p:embeddedFontLst>
    <p:embeddedFont>
      <p:font typeface="Cambria" panose="02040503050406030204" pitchFamily="18" charset="0"/>
      <p:regular r:id="rId37"/>
      <p:bold r:id="rId38"/>
      <p:italic r:id="rId39"/>
      <p:boldItalic r:id="rId40"/>
    </p:embeddedFont>
    <p:embeddedFont>
      <p:font typeface="Fira Sans Extra Condensed" panose="020F0502020204030204" pitchFamily="34" charset="0"/>
      <p:regular r:id="rId41"/>
      <p:bold r:id="rId42"/>
    </p:embeddedFont>
    <p:embeddedFont>
      <p:font typeface="Poppins" pitchFamily="2" charset="77"/>
      <p:regular r:id="rId43"/>
      <p:bold r:id="rId44"/>
      <p:italic r:id="rId45"/>
      <p:boldItalic r:id="rId46"/>
    </p:embeddedFont>
    <p:embeddedFont>
      <p:font typeface="Roboto" panose="02000000000000000000" pitchFamily="2" charset="0"/>
      <p:regular r:id="rId47"/>
      <p:bold r:id="rId48"/>
      <p:italic r:id="rId49"/>
      <p:boldItalic r:id="rId50"/>
    </p:embeddedFont>
    <p:embeddedFont>
      <p:font typeface="Times" panose="02020603050405020304" pitchFamily="18" charset="0"/>
      <p:regular r:id="rId51"/>
      <p:bold r:id="rId52"/>
      <p:italic r:id="rId53"/>
      <p:boldItalic r:id="rId54"/>
    </p:embeddedFont>
    <p:embeddedFont>
      <p:font typeface="Verdana" panose="020B0604030504040204" pitchFamily="34"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62CF98-38CA-5022-D4D7-09C5761B9935}" name="Nguyễn Xuân Quang" initials="" userId="S::quang.nguyenxuan@hust.edu.vn::1fa805d0-75c0-4a43-8719-6b7ba17d25fe"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4A8046-1D94-4A7B-A874-A5468A560694}" v="1" dt="2025-03-23T17:18:03.398"/>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635"/>
  </p:normalViewPr>
  <p:slideViewPr>
    <p:cSldViewPr snapToGrid="0">
      <p:cViewPr varScale="1">
        <p:scale>
          <a:sx n="124" d="100"/>
          <a:sy n="124" d="100"/>
        </p:scale>
        <p:origin x="176" y="5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4" Type="http://schemas.microsoft.com/office/2018/10/relationships/authors" Target="authors.xml"/><Relationship Id="rId8" Type="http://schemas.openxmlformats.org/officeDocument/2006/relationships/slide" Target="slides/slide5.xml"/><Relationship Id="rId51" Type="http://schemas.openxmlformats.org/officeDocument/2006/relationships/font" Target="fonts/font15.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oleObject" Target="https://husteduvn-my.sharepoint.com/personal/quang_nguyenxuan_hust_edu_vn/Documents/back%20up%20from%20Quang%20Computer/Cac%20du%20an/&#272;an%20M&#7841;ch/Nh&#224;%20m&#225;y%20Gi&#7845;y%20X&#432;&#417;ng%20Giang/13112024/Xuong%20Giang%20Paper%20-%20Energy%20mapping%20(Ti&#7871;ng%20Anh).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dirty="0">
                <a:solidFill>
                  <a:sysClr val="windowText" lastClr="000000"/>
                </a:solidFill>
              </a:rPr>
              <a:t>Distribution of electricity in </a:t>
            </a:r>
            <a:r>
              <a:rPr lang="vi-VN" sz="1400" b="0" i="0" u="none" strike="noStrike" kern="1200" spc="0" baseline="0" dirty="0" err="1">
                <a:solidFill>
                  <a:sysClr val="windowText" lastClr="000000"/>
                </a:solidFill>
              </a:rPr>
              <a:t>Tissue</a:t>
            </a:r>
            <a:r>
              <a:rPr lang="en-US" sz="1400" b="0" i="0" u="none" strike="noStrike" kern="1200" spc="0" baseline="0" dirty="0">
                <a:solidFill>
                  <a:sysClr val="windowText" lastClr="000000"/>
                </a:solidFill>
              </a:rPr>
              <a:t> Workshop</a:t>
            </a:r>
          </a:p>
        </c:rich>
      </c:tx>
      <c:layout>
        <c:manualLayout>
          <c:xMode val="edge"/>
          <c:yMode val="edge"/>
          <c:x val="1.1259366774721273E-3"/>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CFC-4886-ACE7-78E4481A396A}"/>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9CFC-4886-ACE7-78E4481A396A}"/>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9CFC-4886-ACE7-78E4481A396A}"/>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9CFC-4886-ACE7-78E4481A396A}"/>
              </c:ext>
            </c:extLst>
          </c:dPt>
          <c:dPt>
            <c:idx val="4"/>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9-9CFC-4886-ACE7-78E4481A396A}"/>
              </c:ext>
            </c:extLst>
          </c:dPt>
          <c:dPt>
            <c:idx val="5"/>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0B-9CFC-4886-ACE7-78E4481A396A}"/>
              </c:ext>
            </c:extLst>
          </c:dPt>
          <c:dPt>
            <c:idx val="6"/>
            <c:bubble3D val="0"/>
            <c:spPr>
              <a:solidFill>
                <a:schemeClr val="accent1">
                  <a:lumMod val="80000"/>
                  <a:lumOff val="20000"/>
                </a:schemeClr>
              </a:solidFill>
              <a:ln w="19050">
                <a:solidFill>
                  <a:schemeClr val="lt1"/>
                </a:solidFill>
              </a:ln>
              <a:effectLst/>
            </c:spPr>
            <c:extLst>
              <c:ext xmlns:c16="http://schemas.microsoft.com/office/drawing/2014/chart" uri="{C3380CC4-5D6E-409C-BE32-E72D297353CC}">
                <c16:uniqueId val="{0000000D-9CFC-4886-ACE7-78E4481A396A}"/>
              </c:ext>
            </c:extLst>
          </c:dPt>
          <c:dPt>
            <c:idx val="7"/>
            <c:bubble3D val="0"/>
            <c:spPr>
              <a:solidFill>
                <a:schemeClr val="accent3">
                  <a:lumMod val="80000"/>
                  <a:lumOff val="20000"/>
                </a:schemeClr>
              </a:solidFill>
              <a:ln w="19050">
                <a:solidFill>
                  <a:schemeClr val="lt1"/>
                </a:solidFill>
              </a:ln>
              <a:effectLst/>
            </c:spPr>
            <c:extLst>
              <c:ext xmlns:c16="http://schemas.microsoft.com/office/drawing/2014/chart" uri="{C3380CC4-5D6E-409C-BE32-E72D297353CC}">
                <c16:uniqueId val="{0000000F-9CFC-4886-ACE7-78E4481A396A}"/>
              </c:ext>
            </c:extLst>
          </c:dPt>
          <c:dPt>
            <c:idx val="8"/>
            <c:bubble3D val="0"/>
            <c:spPr>
              <a:solidFill>
                <a:schemeClr val="accent5">
                  <a:lumMod val="80000"/>
                  <a:lumOff val="20000"/>
                </a:schemeClr>
              </a:solidFill>
              <a:ln w="19050">
                <a:solidFill>
                  <a:schemeClr val="lt1"/>
                </a:solidFill>
              </a:ln>
              <a:effectLst/>
            </c:spPr>
            <c:extLst>
              <c:ext xmlns:c16="http://schemas.microsoft.com/office/drawing/2014/chart" uri="{C3380CC4-5D6E-409C-BE32-E72D297353CC}">
                <c16:uniqueId val="{00000011-9CFC-4886-ACE7-78E4481A396A}"/>
              </c:ext>
            </c:extLst>
          </c:dPt>
          <c:dPt>
            <c:idx val="9"/>
            <c:bubble3D val="0"/>
            <c:spPr>
              <a:solidFill>
                <a:schemeClr val="accent1">
                  <a:lumMod val="80000"/>
                </a:schemeClr>
              </a:solidFill>
              <a:ln w="19050">
                <a:solidFill>
                  <a:schemeClr val="lt1"/>
                </a:solidFill>
              </a:ln>
              <a:effectLst/>
            </c:spPr>
            <c:extLst>
              <c:ext xmlns:c16="http://schemas.microsoft.com/office/drawing/2014/chart" uri="{C3380CC4-5D6E-409C-BE32-E72D297353CC}">
                <c16:uniqueId val="{00000013-9CFC-4886-ACE7-78E4481A396A}"/>
              </c:ext>
            </c:extLst>
          </c:dPt>
          <c:dLbls>
            <c:dLbl>
              <c:idx val="1"/>
              <c:delete val="1"/>
              <c:extLst>
                <c:ext xmlns:c15="http://schemas.microsoft.com/office/drawing/2012/chart" uri="{CE6537A1-D6FC-4f65-9D91-7224C49458BB}"/>
                <c:ext xmlns:c16="http://schemas.microsoft.com/office/drawing/2014/chart" uri="{C3380CC4-5D6E-409C-BE32-E72D297353CC}">
                  <c16:uniqueId val="{00000003-9CFC-4886-ACE7-78E4481A396A}"/>
                </c:ext>
              </c:extLst>
            </c:dLbl>
            <c:dLbl>
              <c:idx val="2"/>
              <c:layout>
                <c:manualLayout>
                  <c:x val="9.1017929740042441E-2"/>
                  <c:y val="-9.5238095238095233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9CFC-4886-ACE7-78E4481A396A}"/>
                </c:ext>
              </c:extLst>
            </c:dLbl>
            <c:dLbl>
              <c:idx val="3"/>
              <c:layout>
                <c:manualLayout>
                  <c:x val="6.9461051643716673E-2"/>
                  <c:y val="-4.1407867494825537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9CFC-4886-ACE7-78E4481A396A}"/>
                </c:ext>
              </c:extLst>
            </c:dLbl>
            <c:dLbl>
              <c:idx val="4"/>
              <c:layout>
                <c:manualLayout>
                  <c:x val="-0.14371252064217241"/>
                  <c:y val="-2.0703933747412008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9CFC-4886-ACE7-78E4481A396A}"/>
                </c:ext>
              </c:extLst>
            </c:dLbl>
            <c:dLbl>
              <c:idx val="5"/>
              <c:delete val="1"/>
              <c:extLst>
                <c:ext xmlns:c15="http://schemas.microsoft.com/office/drawing/2012/chart" uri="{CE6537A1-D6FC-4f65-9D91-7224C49458BB}"/>
                <c:ext xmlns:c16="http://schemas.microsoft.com/office/drawing/2014/chart" uri="{C3380CC4-5D6E-409C-BE32-E72D297353CC}">
                  <c16:uniqueId val="{0000000B-9CFC-4886-ACE7-78E4481A396A}"/>
                </c:ext>
              </c:extLst>
            </c:dLbl>
            <c:dLbl>
              <c:idx val="6"/>
              <c:layout>
                <c:manualLayout>
                  <c:x val="-0.14131731196480288"/>
                  <c:y val="-8.2815734989648032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D-9CFC-4886-ACE7-78E4481A396A}"/>
                </c:ext>
              </c:extLst>
            </c:dLbl>
            <c:dLbl>
              <c:idx val="8"/>
              <c:layout>
                <c:manualLayout>
                  <c:x val="-0.14371252064217241"/>
                  <c:y val="1.6563146997929587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1-9CFC-4886-ACE7-78E4481A396A}"/>
                </c:ext>
              </c:extLst>
            </c:dLbl>
            <c:dLbl>
              <c:idx val="9"/>
              <c:layout>
                <c:manualLayout>
                  <c:x val="0.33187588062499518"/>
                  <c:y val="-2.0421999427230383E-17"/>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3-9CFC-4886-ACE7-78E4481A396A}"/>
                </c:ext>
              </c:extLst>
            </c:dLbl>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'Results Overview'!$C$872:$C$881</c:f>
              <c:strCache>
                <c:ptCount val="10"/>
                <c:pt idx="0">
                  <c:v>Pumper (1)</c:v>
                </c:pt>
                <c:pt idx="1">
                  <c:v>HD Cleaner (1)</c:v>
                </c:pt>
                <c:pt idx="2">
                  <c:v>Disc filter (1) - Coarse</c:v>
                </c:pt>
                <c:pt idx="3">
                  <c:v>Mixing pulp (1)</c:v>
                </c:pt>
                <c:pt idx="4">
                  <c:v>Screen (1)</c:v>
                </c:pt>
                <c:pt idx="5">
                  <c:v>Head Box (1)</c:v>
                </c:pt>
                <c:pt idx="6">
                  <c:v>Vacuum Pump (1)</c:v>
                </c:pt>
                <c:pt idx="7">
                  <c:v>Yankee Dry (1)</c:v>
                </c:pt>
                <c:pt idx="8">
                  <c:v>Reel Drum (1)</c:v>
                </c:pt>
                <c:pt idx="9">
                  <c:v>Rewinder (1)</c:v>
                </c:pt>
              </c:strCache>
            </c:strRef>
          </c:cat>
          <c:val>
            <c:numRef>
              <c:f>'Results Overview'!$G$872:$G$881</c:f>
              <c:numCache>
                <c:formatCode>0.00%</c:formatCode>
                <c:ptCount val="10"/>
                <c:pt idx="0">
                  <c:v>7.3185568186138472E-2</c:v>
                </c:pt>
                <c:pt idx="1">
                  <c:v>0</c:v>
                </c:pt>
                <c:pt idx="2">
                  <c:v>0.3173592365889823</c:v>
                </c:pt>
                <c:pt idx="3">
                  <c:v>3.1449107795800534E-2</c:v>
                </c:pt>
                <c:pt idx="4">
                  <c:v>1.1863442103450516E-2</c:v>
                </c:pt>
                <c:pt idx="5">
                  <c:v>0</c:v>
                </c:pt>
                <c:pt idx="6">
                  <c:v>0.28395609089546936</c:v>
                </c:pt>
                <c:pt idx="7">
                  <c:v>0.26313258832027664</c:v>
                </c:pt>
                <c:pt idx="8">
                  <c:v>1.2210640253516153E-2</c:v>
                </c:pt>
                <c:pt idx="9">
                  <c:v>3.5064282119421863E-3</c:v>
                </c:pt>
              </c:numCache>
            </c:numRef>
          </c:val>
          <c:extLst>
            <c:ext xmlns:c16="http://schemas.microsoft.com/office/drawing/2014/chart" uri="{C3380CC4-5D6E-409C-BE32-E72D297353CC}">
              <c16:uniqueId val="{00000014-9CFC-4886-ACE7-78E4481A396A}"/>
            </c:ext>
          </c:extLst>
        </c:ser>
        <c:dLbls>
          <c:dLblPos val="bestFit"/>
          <c:showLegendKey val="0"/>
          <c:showVal val="1"/>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57845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2</a:t>
            </a:fld>
            <a:endParaRPr kumimoji="0" lang="en-US" sz="1200" b="0" i="0" u="none" strike="noStrike" kern="0" cap="none" spc="0" normalizeH="0" baseline="0" noProof="0">
              <a:ln>
                <a:noFill/>
              </a:ln>
              <a:solidFill>
                <a:srgbClr val="000000"/>
              </a:solidFill>
              <a:effectLst/>
              <a:uLnTx/>
              <a:uFillTx/>
              <a:latin typeface="Times" pitchFamily="18" charset="0"/>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4089876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i="1" dirty="0"/>
              <a:t>Focus on Energy – Pulp and Paper Energy Best Practice Guidebook (</a:t>
            </a:r>
            <a:r>
              <a:rPr lang="en-US" b="1" i="1" dirty="0"/>
              <a:t>https://s3.us-east-1.amazonaws.com/focusonenergy/staging/pulpandpaper_guidebook.pdf</a:t>
            </a:r>
            <a:r>
              <a:rPr lang="en-US" i="1" dirty="0"/>
              <a:t>******)</a:t>
            </a:r>
            <a:endParaRPr lang="en-US" dirty="0"/>
          </a:p>
          <a:p>
            <a:endParaRPr lang="en-US" dirty="0"/>
          </a:p>
        </p:txBody>
      </p:sp>
    </p:spTree>
    <p:extLst>
      <p:ext uri="{BB962C8B-B14F-4D97-AF65-F5344CB8AC3E}">
        <p14:creationId xmlns:p14="http://schemas.microsoft.com/office/powerpoint/2010/main" val="2222931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i="1" dirty="0"/>
              <a:t>Nguồn: U.S. EPA – Energy Efficiency Guide for Pulp and Paper (</a:t>
            </a:r>
            <a:r>
              <a:rPr lang="en-US" b="1" i="1" dirty="0"/>
              <a:t>https://www.energystar.gov/sites/default/files/buildings/tools/Pulp_and_Paper_Energy_Guide.pdf</a:t>
            </a:r>
            <a:endParaRPr lang="en-US" dirty="0"/>
          </a:p>
        </p:txBody>
      </p:sp>
    </p:spTree>
    <p:extLst>
      <p:ext uri="{BB962C8B-B14F-4D97-AF65-F5344CB8AC3E}">
        <p14:creationId xmlns:p14="http://schemas.microsoft.com/office/powerpoint/2010/main" val="1102008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i="1" dirty="0"/>
              <a:t>Nguồn: UNIDO – Handy Manual on Energy Efficiency in Pulp and Paper (</a:t>
            </a:r>
            <a:r>
              <a:rPr lang="en-US" b="1" i="1" dirty="0"/>
              <a:t>https://downloads.unido.org/ot/48/05/4805862/20001-_20830.pdf</a:t>
            </a:r>
            <a:endParaRPr lang="en-US" dirty="0"/>
          </a:p>
        </p:txBody>
      </p:sp>
    </p:spTree>
    <p:extLst>
      <p:ext uri="{BB962C8B-B14F-4D97-AF65-F5344CB8AC3E}">
        <p14:creationId xmlns:p14="http://schemas.microsoft.com/office/powerpoint/2010/main" val="1622285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47755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p:nvPicPr>
        <p:blipFill>
          <a:blip r:embed="rId5"/>
          <a:stretch>
            <a:fillRect/>
          </a:stretch>
        </p:blipFill>
        <p:spPr>
          <a:xfrm>
            <a:off x="8161380" y="-223360"/>
            <a:ext cx="859180" cy="859180"/>
          </a:xfrm>
          <a:prstGeom prst="rect">
            <a:avLst/>
          </a:prstGeom>
        </p:spPr>
      </p:pic>
    </p:spTree>
    <p:extLst>
      <p:ext uri="{BB962C8B-B14F-4D97-AF65-F5344CB8AC3E}">
        <p14:creationId xmlns:p14="http://schemas.microsoft.com/office/powerpoint/2010/main" val="388525348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mn-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1" name="Picture 10">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2" name="Straight Connector 11">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4" name="Picture 13">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195229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mj-lt"/>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3" name="Straight Connector 12">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5" name="Picture 14">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9492652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8" name="Picture 7">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9" name="Picture 8">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0" name="Straight Connector 9">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2" name="Picture 11">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895819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3" name="Picture 12">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3926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atin typeface="+mj-lt"/>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65106"/>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263347"/>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pic>
        <p:nvPicPr>
          <p:cNvPr id="12" name="Picture 11">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3" name="Picture 12">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1516403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atin typeface="+mj-lt"/>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94330121"/>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381304056"/>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215319887"/>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005662646"/>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3" name="Picture 1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6" name="Straight Connector 1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8" name="Picture 1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0772921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1"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783">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defTabSz="685783">
              <a:defRPr/>
            </a:pPr>
            <a:fld id="{BECF2DCF-3FB2-4886-B9A2-C1E0050B20B1}" type="slidenum">
              <a:rPr lang="en-GB" smtClean="0"/>
              <a:pPr defTabSz="685783">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50"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7" y="4632564"/>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405778463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p:nvPicPr>
        <p:blipFill>
          <a:blip r:embed="rId5"/>
          <a:stretch>
            <a:fillRect/>
          </a:stretch>
        </p:blipFill>
        <p:spPr>
          <a:xfrm>
            <a:off x="8161380" y="-223360"/>
            <a:ext cx="859180" cy="859180"/>
          </a:xfrm>
          <a:prstGeom prst="rect">
            <a:avLst/>
          </a:prstGeom>
        </p:spPr>
      </p:pic>
    </p:spTree>
    <p:extLst>
      <p:ext uri="{BB962C8B-B14F-4D97-AF65-F5344CB8AC3E}">
        <p14:creationId xmlns:p14="http://schemas.microsoft.com/office/powerpoint/2010/main" val="612594610"/>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mn-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3378691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mj-lt"/>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1681700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8" name="Picture 7">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9" name="Picture 8">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834077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0107370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atin typeface="+mj-lt"/>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65106"/>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263347"/>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822949672"/>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atin typeface="+mj-lt"/>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603982995"/>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725683779"/>
      </p:ext>
    </p:extLst>
  </p:cSld>
  <p:clrMapOvr>
    <a:masterClrMapping/>
  </p:clrMapOvr>
  <p:transition advClick="0"/>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946308288"/>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207368062"/>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3" name="Picture 1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1650176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smtClean="0"/>
              <a:pPr>
                <a:defRPr/>
              </a:pPr>
              <a:t>‹#›</a:t>
            </a:fld>
            <a:endParaRPr lang="en-GB"/>
          </a:p>
        </p:txBody>
      </p:sp>
      <p:cxnSp>
        <p:nvCxnSpPr>
          <p:cNvPr id="7" name="Straight Connector 6">
            <a:extLst>
              <a:ext uri="{FF2B5EF4-FFF2-40B4-BE49-F238E27FC236}">
                <a16:creationId xmlns:a16="http://schemas.microsoft.com/office/drawing/2014/main" id="{AE0E89EE-E04C-AD25-C7F7-A6368AAC38A0}"/>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8" name="Picture 7">
            <a:extLst>
              <a:ext uri="{FF2B5EF4-FFF2-40B4-BE49-F238E27FC236}">
                <a16:creationId xmlns:a16="http://schemas.microsoft.com/office/drawing/2014/main" id="{ABA5D615-0A23-1F02-B340-BA84ACF71A72}"/>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61EADC86-86F9-2293-2229-7419BC4D2724}"/>
              </a:ext>
            </a:extLst>
          </p:cNvPr>
          <p:cNvPicPr>
            <a:picLocks noChangeAspect="1"/>
          </p:cNvPicPr>
          <p:nvPr userDrawn="1"/>
        </p:nvPicPr>
        <p:blipFill>
          <a:blip r:embed="rId3"/>
          <a:stretch>
            <a:fillRect/>
          </a:stretch>
        </p:blipFill>
        <p:spPr>
          <a:xfrm>
            <a:off x="8161380" y="-223360"/>
            <a:ext cx="859180" cy="859180"/>
          </a:xfrm>
          <a:prstGeom prst="rect">
            <a:avLst/>
          </a:prstGeom>
        </p:spPr>
      </p:pic>
      <p:pic>
        <p:nvPicPr>
          <p:cNvPr id="10" name="Picture 9">
            <a:extLst>
              <a:ext uri="{FF2B5EF4-FFF2-40B4-BE49-F238E27FC236}">
                <a16:creationId xmlns:a16="http://schemas.microsoft.com/office/drawing/2014/main" id="{D5E73DA9-96D4-25E1-FD2A-C353B6683578}"/>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EDC37FA2-806C-A3FA-751B-AF64C8CF44E2}"/>
              </a:ext>
            </a:extLst>
          </p:cNvPr>
          <p:cNvPicPr>
            <a:picLocks noChangeAspect="1"/>
          </p:cNvPicPr>
          <p:nvPr userDrawn="1"/>
        </p:nvPicPr>
        <p:blipFill>
          <a:blip r:embed="rId5"/>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74765328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14949945"/>
      </p:ext>
    </p:extLst>
  </p:cSld>
  <p:clrMap bg1="lt1" tx1="dk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36" r:id="rId12"/>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792609567"/>
      </p:ext>
    </p:extLst>
  </p:cSld>
  <p:clrMap bg1="lt1" tx1="dk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1.bin"/><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5372145" y="974641"/>
            <a:ext cx="3757568" cy="319421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dirty="0"/>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dirty="0"/>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dirty="0"/>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dirty="0"/>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497000" y="2792580"/>
            <a:ext cx="5095730" cy="1221941"/>
          </a:xfrm>
        </p:spPr>
        <p:txBody>
          <a:bodyPr>
            <a:normAutofit/>
          </a:bodyPr>
          <a:lstStyle/>
          <a:p>
            <a:pPr marL="0" indent="0" algn="just">
              <a:spcAft>
                <a:spcPts val="600"/>
              </a:spcAft>
            </a:pPr>
            <a:r>
              <a:rPr lang="vi-VN" sz="1600" b="1" dirty="0">
                <a:solidFill>
                  <a:schemeClr val="accent1">
                    <a:lumMod val="50000"/>
                  </a:schemeClr>
                </a:solidFill>
              </a:rPr>
              <a:t>Module </a:t>
            </a:r>
            <a:r>
              <a:rPr lang="en-US" sz="1600" b="1" dirty="0">
                <a:solidFill>
                  <a:schemeClr val="accent1">
                    <a:lumMod val="50000"/>
                  </a:schemeClr>
                </a:solidFill>
              </a:rPr>
              <a:t>7:</a:t>
            </a:r>
          </a:p>
          <a:p>
            <a:pPr marL="0" indent="0">
              <a:spcAft>
                <a:spcPts val="600"/>
              </a:spcAft>
            </a:pPr>
            <a:r>
              <a:rPr lang="en-US" sz="1600" b="1" dirty="0">
                <a:solidFill>
                  <a:schemeClr val="accent1">
                    <a:lumMod val="50000"/>
                  </a:schemeClr>
                </a:solidFill>
              </a:rPr>
              <a:t>Introduction production line of the pulp and paper.</a:t>
            </a:r>
          </a:p>
        </p:txBody>
      </p:sp>
      <p:pic>
        <p:nvPicPr>
          <p:cNvPr id="364" name="Picture 363"/>
          <p:cNvPicPr>
            <a:picLocks noChangeAspect="1"/>
          </p:cNvPicPr>
          <p:nvPr/>
        </p:nvPicPr>
        <p:blipFill>
          <a:blip r:embed="rId3"/>
          <a:stretch>
            <a:fillRect/>
          </a:stretch>
        </p:blipFill>
        <p:spPr>
          <a:xfrm>
            <a:off x="8391121" y="4497210"/>
            <a:ext cx="750158" cy="646290"/>
          </a:xfrm>
          <a:prstGeom prst="rect">
            <a:avLst/>
          </a:prstGeom>
        </p:spPr>
      </p:pic>
      <p:sp>
        <p:nvSpPr>
          <p:cNvPr id="367" name="Google Shape;46;p15">
            <a:extLst>
              <a:ext uri="{FF2B5EF4-FFF2-40B4-BE49-F238E27FC236}">
                <a16:creationId xmlns:a16="http://schemas.microsoft.com/office/drawing/2014/main" id="{C7DA16E8-47F2-4B9A-B504-F04B08B8DBD5}"/>
              </a:ext>
            </a:extLst>
          </p:cNvPr>
          <p:cNvSpPr txBox="1">
            <a:spLocks noGrp="1"/>
          </p:cNvSpPr>
          <p:nvPr>
            <p:ph type="ctrTitle"/>
          </p:nvPr>
        </p:nvSpPr>
        <p:spPr>
          <a:xfrm>
            <a:off x="448010" y="695426"/>
            <a:ext cx="5847365" cy="1742700"/>
          </a:xfrm>
          <a:prstGeom prst="rect">
            <a:avLst/>
          </a:prstGeom>
        </p:spPr>
        <p:txBody>
          <a:bodyPr spcFirstLastPara="1" wrap="square" lIns="91425" tIns="91425" rIns="91425" bIns="91425" anchor="ctr" anchorCtr="0">
            <a:noAutofit/>
          </a:bodyPr>
          <a:lstStyle/>
          <a:p>
            <a:r>
              <a:rPr lang="en" sz="3300" dirty="0">
                <a:solidFill>
                  <a:schemeClr val="accent1">
                    <a:lumMod val="50000"/>
                  </a:schemeClr>
                </a:solidFill>
                <a:latin typeface="+mn-lt"/>
              </a:rPr>
              <a:t>TRAINING PROGRAMME FOR INDUSTRIAL ENTERPRISES</a:t>
            </a:r>
            <a:br>
              <a:rPr lang="en" sz="3300" dirty="0">
                <a:solidFill>
                  <a:schemeClr val="accent1">
                    <a:lumMod val="50000"/>
                  </a:schemeClr>
                </a:solidFill>
                <a:latin typeface="+mn-lt"/>
              </a:rPr>
            </a:br>
            <a:r>
              <a:rPr lang="en" sz="2000" dirty="0">
                <a:solidFill>
                  <a:srgbClr val="0070C0"/>
                </a:solidFill>
                <a:latin typeface="+mn-lt"/>
              </a:rPr>
              <a:t>Technical staff</a:t>
            </a:r>
            <a:endParaRPr sz="3300" dirty="0">
              <a:solidFill>
                <a:srgbClr val="0070C0"/>
              </a:solidFill>
              <a:latin typeface="+mn-lt"/>
            </a:endParaRPr>
          </a:p>
        </p:txBody>
      </p:sp>
    </p:spTree>
    <p:extLst>
      <p:ext uri="{BB962C8B-B14F-4D97-AF65-F5344CB8AC3E}">
        <p14:creationId xmlns:p14="http://schemas.microsoft.com/office/powerpoint/2010/main" val="3637575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F3BC3-7F9F-19D9-7E9B-6153CED87171}"/>
              </a:ext>
            </a:extLst>
          </p:cNvPr>
          <p:cNvSpPr>
            <a:spLocks noGrp="1"/>
          </p:cNvSpPr>
          <p:nvPr>
            <p:ph type="title"/>
          </p:nvPr>
        </p:nvSpPr>
        <p:spPr>
          <a:xfrm>
            <a:off x="0" y="451692"/>
            <a:ext cx="9144000" cy="407624"/>
          </a:xfrm>
        </p:spPr>
        <p:txBody>
          <a:bodyPr>
            <a:noAutofit/>
          </a:bodyPr>
          <a:lstStyle/>
          <a:p>
            <a:pPr algn="ctr"/>
            <a:r>
              <a:rPr lang="en-GB" sz="18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Chemi-thermomechanical pulp production technology (CTMP, PRC-APMP)</a:t>
            </a:r>
            <a:endParaRPr lang="en-US" sz="1800" dirty="0">
              <a:solidFill>
                <a:schemeClr val="accent1">
                  <a:lumMod val="50000"/>
                </a:schemeClr>
              </a:solidFill>
            </a:endParaRPr>
          </a:p>
        </p:txBody>
      </p:sp>
      <p:pic>
        <p:nvPicPr>
          <p:cNvPr id="5" name="Picture 4">
            <a:extLst>
              <a:ext uri="{FF2B5EF4-FFF2-40B4-BE49-F238E27FC236}">
                <a16:creationId xmlns:a16="http://schemas.microsoft.com/office/drawing/2014/main" id="{39D7DDF5-64DE-A7B8-5918-8B0A4B286052}"/>
              </a:ext>
            </a:extLst>
          </p:cNvPr>
          <p:cNvPicPr>
            <a:picLocks noChangeAspect="1"/>
          </p:cNvPicPr>
          <p:nvPr/>
        </p:nvPicPr>
        <p:blipFill>
          <a:blip r:embed="rId2"/>
          <a:stretch>
            <a:fillRect/>
          </a:stretch>
        </p:blipFill>
        <p:spPr>
          <a:xfrm>
            <a:off x="2208744" y="958466"/>
            <a:ext cx="4445444" cy="4190713"/>
          </a:xfrm>
          <a:prstGeom prst="rect">
            <a:avLst/>
          </a:prstGeom>
        </p:spPr>
      </p:pic>
    </p:spTree>
    <p:extLst>
      <p:ext uri="{BB962C8B-B14F-4D97-AF65-F5344CB8AC3E}">
        <p14:creationId xmlns:p14="http://schemas.microsoft.com/office/powerpoint/2010/main" val="2865800251"/>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CB4B81-B5DF-27B0-5552-D2CBBC77FF0F}"/>
              </a:ext>
            </a:extLst>
          </p:cNvPr>
          <p:cNvPicPr>
            <a:picLocks noChangeAspect="1"/>
          </p:cNvPicPr>
          <p:nvPr/>
        </p:nvPicPr>
        <p:blipFill>
          <a:blip r:embed="rId2"/>
          <a:stretch>
            <a:fillRect/>
          </a:stretch>
        </p:blipFill>
        <p:spPr>
          <a:xfrm>
            <a:off x="2644048" y="958469"/>
            <a:ext cx="3580482" cy="4151982"/>
          </a:xfrm>
          <a:prstGeom prst="rect">
            <a:avLst/>
          </a:prstGeom>
        </p:spPr>
      </p:pic>
      <p:sp>
        <p:nvSpPr>
          <p:cNvPr id="4" name="Title 1">
            <a:extLst>
              <a:ext uri="{FF2B5EF4-FFF2-40B4-BE49-F238E27FC236}">
                <a16:creationId xmlns:a16="http://schemas.microsoft.com/office/drawing/2014/main" id="{163F3BC3-7F9F-19D9-7E9B-6153CED87171}"/>
              </a:ext>
            </a:extLst>
          </p:cNvPr>
          <p:cNvSpPr>
            <a:spLocks noGrp="1"/>
          </p:cNvSpPr>
          <p:nvPr>
            <p:ph type="title"/>
          </p:nvPr>
        </p:nvSpPr>
        <p:spPr>
          <a:xfrm>
            <a:off x="0" y="451692"/>
            <a:ext cx="9144000" cy="407624"/>
          </a:xfrm>
        </p:spPr>
        <p:txBody>
          <a:bodyPr>
            <a:noAutofit/>
          </a:bodyPr>
          <a:lstStyle/>
          <a:p>
            <a:pPr algn="ctr"/>
            <a:r>
              <a:rPr lang="en-GB" sz="18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Chemi-thermomechanical pulp production technology (CTMP, PRC-APMP)</a:t>
            </a:r>
            <a:endParaRPr lang="en-US" sz="1800" dirty="0">
              <a:solidFill>
                <a:schemeClr val="accent1">
                  <a:lumMod val="50000"/>
                </a:schemeClr>
              </a:solidFill>
            </a:endParaRPr>
          </a:p>
        </p:txBody>
      </p:sp>
    </p:spTree>
    <p:extLst>
      <p:ext uri="{BB962C8B-B14F-4D97-AF65-F5344CB8AC3E}">
        <p14:creationId xmlns:p14="http://schemas.microsoft.com/office/powerpoint/2010/main" val="424121452"/>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63F3BC3-7F9F-19D9-7E9B-6153CED87171}"/>
              </a:ext>
            </a:extLst>
          </p:cNvPr>
          <p:cNvSpPr>
            <a:spLocks noGrp="1"/>
          </p:cNvSpPr>
          <p:nvPr>
            <p:ph type="title"/>
          </p:nvPr>
        </p:nvSpPr>
        <p:spPr>
          <a:xfrm>
            <a:off x="0" y="451692"/>
            <a:ext cx="9144000" cy="407624"/>
          </a:xfrm>
        </p:spPr>
        <p:txBody>
          <a:bodyPr>
            <a:noAutofit/>
          </a:bodyPr>
          <a:lstStyle/>
          <a:p>
            <a:pPr algn="ctr"/>
            <a:r>
              <a:rPr lang="en-GB" sz="18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Chemi-thermomechanical pulp production technology (CTMP, PRC-APMP)</a:t>
            </a:r>
            <a:endParaRPr lang="en-US" sz="1800" dirty="0">
              <a:solidFill>
                <a:schemeClr val="accent1">
                  <a:lumMod val="50000"/>
                </a:schemeClr>
              </a:solidFill>
            </a:endParaRPr>
          </a:p>
        </p:txBody>
      </p:sp>
      <p:pic>
        <p:nvPicPr>
          <p:cNvPr id="6" name="Picture 5">
            <a:extLst>
              <a:ext uri="{FF2B5EF4-FFF2-40B4-BE49-F238E27FC236}">
                <a16:creationId xmlns:a16="http://schemas.microsoft.com/office/drawing/2014/main" id="{FFF88542-5AFC-0FD5-5D82-5B8823F86B37}"/>
              </a:ext>
            </a:extLst>
          </p:cNvPr>
          <p:cNvPicPr>
            <a:picLocks noChangeAspect="1"/>
          </p:cNvPicPr>
          <p:nvPr/>
        </p:nvPicPr>
        <p:blipFill>
          <a:blip r:embed="rId2"/>
          <a:stretch>
            <a:fillRect/>
          </a:stretch>
        </p:blipFill>
        <p:spPr>
          <a:xfrm>
            <a:off x="4164376" y="943648"/>
            <a:ext cx="3305060" cy="4191592"/>
          </a:xfrm>
          <a:prstGeom prst="rect">
            <a:avLst/>
          </a:prstGeom>
        </p:spPr>
      </p:pic>
      <p:sp>
        <p:nvSpPr>
          <p:cNvPr id="7" name="TextBox 6">
            <a:extLst>
              <a:ext uri="{FF2B5EF4-FFF2-40B4-BE49-F238E27FC236}">
                <a16:creationId xmlns:a16="http://schemas.microsoft.com/office/drawing/2014/main" id="{727DEC82-27BF-0D7E-0236-1CFAD2D6469F}"/>
              </a:ext>
            </a:extLst>
          </p:cNvPr>
          <p:cNvSpPr txBox="1"/>
          <p:nvPr/>
        </p:nvSpPr>
        <p:spPr>
          <a:xfrm>
            <a:off x="464949" y="2347505"/>
            <a:ext cx="3527667" cy="307777"/>
          </a:xfrm>
          <a:prstGeom prst="rect">
            <a:avLst/>
          </a:prstGeom>
          <a:noFill/>
        </p:spPr>
        <p:txBody>
          <a:bodyPr wrap="square">
            <a:spAutoFit/>
          </a:bodyPr>
          <a:lstStyle/>
          <a:p>
            <a:r>
              <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Diagram of BCTMP production technology</a:t>
            </a:r>
            <a:endParaRPr lang="en-US" dirty="0"/>
          </a:p>
        </p:txBody>
      </p:sp>
    </p:spTree>
    <p:extLst>
      <p:ext uri="{BB962C8B-B14F-4D97-AF65-F5344CB8AC3E}">
        <p14:creationId xmlns:p14="http://schemas.microsoft.com/office/powerpoint/2010/main" val="3698211800"/>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40F4F67-78C6-B629-51F4-CAA41B505A9A}"/>
              </a:ext>
            </a:extLst>
          </p:cNvPr>
          <p:cNvSpPr txBox="1"/>
          <p:nvPr/>
        </p:nvSpPr>
        <p:spPr>
          <a:xfrm>
            <a:off x="201499" y="417292"/>
            <a:ext cx="8864600" cy="461665"/>
          </a:xfrm>
          <a:prstGeom prst="rect">
            <a:avLst/>
          </a:prstGeom>
          <a:noFill/>
        </p:spPr>
        <p:txBody>
          <a:bodyPr wrap="square">
            <a:spAutoFit/>
          </a:bodyPr>
          <a:lstStyle/>
          <a:p>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The pulp production technology by the deinked method DIP</a:t>
            </a:r>
            <a:endParaRPr lang="en-US" sz="2400" b="1" dirty="0">
              <a:solidFill>
                <a:schemeClr val="accent1">
                  <a:lumMod val="50000"/>
                </a:schemeClr>
              </a:solidFill>
            </a:endParaRPr>
          </a:p>
        </p:txBody>
      </p:sp>
      <p:pic>
        <p:nvPicPr>
          <p:cNvPr id="3" name="Picture 2"/>
          <p:cNvPicPr>
            <a:picLocks noChangeAspect="1"/>
          </p:cNvPicPr>
          <p:nvPr/>
        </p:nvPicPr>
        <p:blipFill>
          <a:blip r:embed="rId2"/>
          <a:stretch>
            <a:fillRect/>
          </a:stretch>
        </p:blipFill>
        <p:spPr>
          <a:xfrm>
            <a:off x="2402186" y="878957"/>
            <a:ext cx="4463225" cy="4117816"/>
          </a:xfrm>
          <a:prstGeom prst="rect">
            <a:avLst/>
          </a:prstGeom>
        </p:spPr>
      </p:pic>
    </p:spTree>
    <p:extLst>
      <p:ext uri="{BB962C8B-B14F-4D97-AF65-F5344CB8AC3E}">
        <p14:creationId xmlns:p14="http://schemas.microsoft.com/office/powerpoint/2010/main" val="1744825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A3F844B-87FE-399D-0B14-58836C8D74F0}"/>
              </a:ext>
            </a:extLst>
          </p:cNvPr>
          <p:cNvSpPr txBox="1"/>
          <p:nvPr/>
        </p:nvSpPr>
        <p:spPr>
          <a:xfrm>
            <a:off x="0" y="360986"/>
            <a:ext cx="9143999" cy="517065"/>
          </a:xfrm>
          <a:prstGeom prst="rect">
            <a:avLst/>
          </a:prstGeom>
          <a:noFill/>
        </p:spPr>
        <p:txBody>
          <a:bodyPr wrap="square">
            <a:spAutoFit/>
          </a:bodyPr>
          <a:lstStyle/>
          <a:p>
            <a:pPr algn="ctr">
              <a:lnSpc>
                <a:spcPct val="115000"/>
              </a:lnSpc>
              <a:spcAft>
                <a:spcPts val="1000"/>
              </a:spcAft>
            </a:pPr>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Newsprint production technology from waste paper</a:t>
            </a:r>
            <a:endParaRPr lang="en-US" sz="2400"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479A906C-ECDB-19D1-15BE-37A903FA740A}"/>
              </a:ext>
            </a:extLst>
          </p:cNvPr>
          <p:cNvPicPr>
            <a:picLocks noChangeAspect="1"/>
          </p:cNvPicPr>
          <p:nvPr/>
        </p:nvPicPr>
        <p:blipFill>
          <a:blip r:embed="rId2"/>
          <a:stretch>
            <a:fillRect/>
          </a:stretch>
        </p:blipFill>
        <p:spPr>
          <a:xfrm>
            <a:off x="3467100" y="878051"/>
            <a:ext cx="3407065" cy="4260610"/>
          </a:xfrm>
          <a:prstGeom prst="rect">
            <a:avLst/>
          </a:prstGeom>
        </p:spPr>
      </p:pic>
    </p:spTree>
    <p:extLst>
      <p:ext uri="{BB962C8B-B14F-4D97-AF65-F5344CB8AC3E}">
        <p14:creationId xmlns:p14="http://schemas.microsoft.com/office/powerpoint/2010/main" val="41555532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2526A18-DB98-8717-316B-691F4AFCCBF0}"/>
              </a:ext>
            </a:extLst>
          </p:cNvPr>
          <p:cNvSpPr txBox="1"/>
          <p:nvPr/>
        </p:nvSpPr>
        <p:spPr>
          <a:xfrm>
            <a:off x="0" y="402413"/>
            <a:ext cx="9144000" cy="461665"/>
          </a:xfrm>
          <a:prstGeom prst="rect">
            <a:avLst/>
          </a:prstGeom>
          <a:noFill/>
        </p:spPr>
        <p:txBody>
          <a:bodyPr wrap="square">
            <a:spAutoFit/>
          </a:bodyPr>
          <a:lstStyle/>
          <a:p>
            <a:pPr algn="ctr"/>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Printing and writing paper production technology</a:t>
            </a:r>
            <a:endParaRPr lang="en-US" sz="2400" dirty="0">
              <a:solidFill>
                <a:schemeClr val="accent1">
                  <a:lumMod val="50000"/>
                </a:schemeClr>
              </a:solidFill>
            </a:endParaRPr>
          </a:p>
        </p:txBody>
      </p:sp>
      <p:pic>
        <p:nvPicPr>
          <p:cNvPr id="8" name="Picture 7">
            <a:extLst>
              <a:ext uri="{FF2B5EF4-FFF2-40B4-BE49-F238E27FC236}">
                <a16:creationId xmlns:a16="http://schemas.microsoft.com/office/drawing/2014/main" id="{8836521B-7E72-0B93-A986-A960CEA89E6E}"/>
              </a:ext>
            </a:extLst>
          </p:cNvPr>
          <p:cNvPicPr>
            <a:picLocks noChangeAspect="1"/>
          </p:cNvPicPr>
          <p:nvPr/>
        </p:nvPicPr>
        <p:blipFill>
          <a:blip r:embed="rId2"/>
          <a:stretch>
            <a:fillRect/>
          </a:stretch>
        </p:blipFill>
        <p:spPr>
          <a:xfrm>
            <a:off x="2959340" y="889478"/>
            <a:ext cx="5270261" cy="4254022"/>
          </a:xfrm>
          <a:prstGeom prst="rect">
            <a:avLst/>
          </a:prstGeom>
        </p:spPr>
      </p:pic>
    </p:spTree>
    <p:extLst>
      <p:ext uri="{BB962C8B-B14F-4D97-AF65-F5344CB8AC3E}">
        <p14:creationId xmlns:p14="http://schemas.microsoft.com/office/powerpoint/2010/main" val="967183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A44D0A3-5B41-8C81-9E7B-83A5786642FB}"/>
              </a:ext>
            </a:extLst>
          </p:cNvPr>
          <p:cNvSpPr txBox="1"/>
          <p:nvPr/>
        </p:nvSpPr>
        <p:spPr>
          <a:xfrm>
            <a:off x="0" y="390124"/>
            <a:ext cx="9144000" cy="517065"/>
          </a:xfrm>
          <a:prstGeom prst="rect">
            <a:avLst/>
          </a:prstGeom>
          <a:noFill/>
        </p:spPr>
        <p:txBody>
          <a:bodyPr wrap="square">
            <a:spAutoFit/>
          </a:bodyPr>
          <a:lstStyle/>
          <a:p>
            <a:pPr algn="ctr">
              <a:lnSpc>
                <a:spcPct val="115000"/>
              </a:lnSpc>
              <a:spcAft>
                <a:spcPts val="1000"/>
              </a:spcAft>
            </a:pPr>
            <a:r>
              <a:rPr lang="vi-VN" sz="2400" b="1" dirty="0" err="1">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Packaging</a:t>
            </a:r>
            <a:r>
              <a:rPr lang="vi-VN"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paper production technology</a:t>
            </a:r>
            <a:endParaRPr lang="en-US" sz="2400"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962150" y="907189"/>
            <a:ext cx="5727700" cy="4079015"/>
          </a:xfrm>
          <a:prstGeom prst="rect">
            <a:avLst/>
          </a:prstGeom>
        </p:spPr>
      </p:pic>
    </p:spTree>
    <p:extLst>
      <p:ext uri="{BB962C8B-B14F-4D97-AF65-F5344CB8AC3E}">
        <p14:creationId xmlns:p14="http://schemas.microsoft.com/office/powerpoint/2010/main" val="24487038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0" y="475739"/>
            <a:ext cx="9143999" cy="371400"/>
          </a:xfrm>
        </p:spPr>
        <p:txBody>
          <a:bodyPr>
            <a:noAutofit/>
          </a:bodyPr>
          <a:lstStyle/>
          <a:p>
            <a:pPr>
              <a:lnSpc>
                <a:spcPct val="115000"/>
              </a:lnSpc>
              <a:spcAft>
                <a:spcPts val="1000"/>
              </a:spcAft>
            </a:pPr>
            <a:r>
              <a:rPr lang="en-GB"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Tissue paper production</a:t>
            </a:r>
            <a:r>
              <a:rPr lang="en-US" dirty="0">
                <a:solidFill>
                  <a:schemeClr val="accent1">
                    <a:lumMod val="50000"/>
                  </a:schemeClr>
                </a:solidFill>
                <a:latin typeface="Arial" panose="020B0604020202020204" pitchFamily="34" charset="0"/>
                <a:ea typeface="Times New Roman" panose="02020603050405020304" pitchFamily="18" charset="0"/>
                <a:cs typeface="Times New Roman" panose="02020603050405020304" pitchFamily="18" charset="0"/>
              </a:rPr>
              <a:t> </a:t>
            </a:r>
            <a:r>
              <a:rPr lang="en-GB"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technology</a:t>
            </a:r>
            <a:endParaRPr lang="en-US"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91B49FD1-05ED-464D-8483-FFA3A235B3BF}"/>
              </a:ext>
            </a:extLst>
          </p:cNvPr>
          <p:cNvPicPr>
            <a:picLocks noChangeAspect="1"/>
          </p:cNvPicPr>
          <p:nvPr/>
        </p:nvPicPr>
        <p:blipFill>
          <a:blip r:embed="rId2"/>
          <a:stretch>
            <a:fillRect/>
          </a:stretch>
        </p:blipFill>
        <p:spPr>
          <a:xfrm>
            <a:off x="3463947" y="1087788"/>
            <a:ext cx="5183867" cy="3736733"/>
          </a:xfrm>
          <a:prstGeom prst="rect">
            <a:avLst/>
          </a:prstGeom>
        </p:spPr>
      </p:pic>
    </p:spTree>
    <p:extLst>
      <p:ext uri="{BB962C8B-B14F-4D97-AF65-F5344CB8AC3E}">
        <p14:creationId xmlns:p14="http://schemas.microsoft.com/office/powerpoint/2010/main" val="991770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457200" y="459086"/>
            <a:ext cx="8229600" cy="371400"/>
          </a:xfrm>
        </p:spPr>
        <p:txBody>
          <a:bodyPr>
            <a:noAutofit/>
          </a:bodyPr>
          <a:lstStyle/>
          <a:p>
            <a:r>
              <a:rPr lang="en-US" dirty="0">
                <a:solidFill>
                  <a:schemeClr val="accent1">
                    <a:lumMod val="50000"/>
                  </a:schemeClr>
                </a:solidFill>
              </a:rPr>
              <a:t>Features of paper production technology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457200" y="830486"/>
            <a:ext cx="8229600" cy="320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spcBef>
                <a:spcPts val="600"/>
              </a:spcBef>
              <a:spcAft>
                <a:spcPts val="600"/>
              </a:spcAft>
              <a:buClrTx/>
              <a:buSzTx/>
              <a:buFontTx/>
              <a:buChar char="•"/>
            </a:pPr>
            <a:r>
              <a:rPr lang="vi-VN" altLang="en-US" sz="1800"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rPr>
              <a:t>Depending on the type of product, the stages of paper production can have many differences.
The above production line diagrams are general diagrams. Each factory may have its own stages, even if the product may be the same.
Very few factories have the stage of producing pulp from the raw material of wood. The raw material area for wood paper production in Vietnam is difficult and unstable.
The majority of pulp factories produce pulp from waste paper and imported pulp</a:t>
            </a:r>
            <a:endParaRPr lang="vi-VN"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5893730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550190" y="471588"/>
            <a:ext cx="8229600" cy="371400"/>
          </a:xfrm>
        </p:spPr>
        <p:txBody>
          <a:bodyPr>
            <a:noAutofit/>
          </a:bodyPr>
          <a:lstStyle/>
          <a:p>
            <a:r>
              <a:rPr lang="en-US" dirty="0">
                <a:solidFill>
                  <a:schemeClr val="accent1">
                    <a:lumMod val="50000"/>
                  </a:schemeClr>
                </a:solidFill>
              </a:rPr>
              <a:t>Energy used in the paper industry</a:t>
            </a:r>
          </a:p>
        </p:txBody>
      </p:sp>
      <p:sp>
        <p:nvSpPr>
          <p:cNvPr id="4" name="Rectangle 1">
            <a:extLst>
              <a:ext uri="{FF2B5EF4-FFF2-40B4-BE49-F238E27FC236}">
                <a16:creationId xmlns:a16="http://schemas.microsoft.com/office/drawing/2014/main" id="{1E8255B3-D952-2DF9-7CBD-0AB8DC6CFA8D}"/>
              </a:ext>
            </a:extLst>
          </p:cNvPr>
          <p:cNvSpPr>
            <a:spLocks noGrp="1" noChangeArrowheads="1"/>
          </p:cNvSpPr>
          <p:nvPr>
            <p:ph type="body" idx="1"/>
          </p:nvPr>
        </p:nvSpPr>
        <p:spPr bwMode="auto">
          <a:xfrm>
            <a:off x="457200" y="976525"/>
            <a:ext cx="8322590"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eaLnBrk="0" fontAlgn="base" hangingPunct="0">
              <a:spcBef>
                <a:spcPts val="600"/>
              </a:spcBef>
              <a:spcAft>
                <a:spcPts val="600"/>
              </a:spcAft>
              <a:buClrTx/>
              <a:buSzTx/>
            </a:pPr>
            <a:r>
              <a:rPr lang="en-US" sz="1600" dirty="0">
                <a:latin typeface="Arial" panose="020B0604020202020204" pitchFamily="34" charset="0"/>
                <a:ea typeface="Times New Roman" panose="02020603050405020304" pitchFamily="18" charset="0"/>
                <a:cs typeface="Times New Roman" panose="02020603050405020304" pitchFamily="18" charset="0"/>
              </a:rPr>
              <a:t>Vietnam's paper industry consumes quite a lot of electricity, largely due to the specifics of the profession and partly due to outdated and in synchronized machinery and equipment.
The cost structure in the pulp and paper production process shows that, among the three input factors that directly affect the cost of raw materials, auxiliary materials, fuel and energy, the price increase of fuels for production is the highest
The energy used for the Paper industry is mainly electricity, coal, DO oil and FO oil
Electricity is used throughout the pulp and paper mill, the most significant electricity consumption is in the crusher system and motors in the production line
Fuel consumption is mainly to produce steam for the cooking and drying process</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25336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7B7DEDB-7F3E-2A64-0EDE-FED4EB00B563}"/>
              </a:ext>
            </a:extLst>
          </p:cNvPr>
          <p:cNvSpPr>
            <a:spLocks noGrp="1"/>
          </p:cNvSpPr>
          <p:nvPr>
            <p:ph type="title"/>
          </p:nvPr>
        </p:nvSpPr>
        <p:spPr>
          <a:xfrm>
            <a:off x="-1" y="475180"/>
            <a:ext cx="9144001" cy="313491"/>
          </a:xfrm>
        </p:spPr>
        <p:txBody>
          <a:bodyPr>
            <a:noAutofit/>
          </a:bodyPr>
          <a:lstStyle/>
          <a:p>
            <a:pPr algn="ctr"/>
            <a:r>
              <a:rPr lang="en-US" dirty="0">
                <a:solidFill>
                  <a:schemeClr val="accent1">
                    <a:lumMod val="50000"/>
                  </a:schemeClr>
                </a:solidFill>
              </a:rPr>
              <a:t>Pulp and Paper processing overview</a:t>
            </a:r>
          </a:p>
        </p:txBody>
      </p:sp>
      <p:pic>
        <p:nvPicPr>
          <p:cNvPr id="3" name="Picture 2" descr="Map&#10;&#10;Description automatically generated">
            <a:extLst>
              <a:ext uri="{FF2B5EF4-FFF2-40B4-BE49-F238E27FC236}">
                <a16:creationId xmlns:a16="http://schemas.microsoft.com/office/drawing/2014/main" id="{5A47304A-56BA-8DD3-137A-D6CA9216CE21}"/>
              </a:ext>
            </a:extLst>
          </p:cNvPr>
          <p:cNvPicPr/>
          <p:nvPr/>
        </p:nvPicPr>
        <p:blipFill>
          <a:blip r:embed="rId3"/>
          <a:stretch>
            <a:fillRect/>
          </a:stretch>
        </p:blipFill>
        <p:spPr>
          <a:xfrm>
            <a:off x="484160" y="956689"/>
            <a:ext cx="2644631" cy="3637345"/>
          </a:xfrm>
          <a:prstGeom prst="rect">
            <a:avLst/>
          </a:prstGeom>
          <a:ln>
            <a:solidFill>
              <a:schemeClr val="tx1"/>
            </a:solidFill>
          </a:ln>
        </p:spPr>
      </p:pic>
      <p:sp>
        <p:nvSpPr>
          <p:cNvPr id="4" name="Content Placeholder 2">
            <a:extLst>
              <a:ext uri="{FF2B5EF4-FFF2-40B4-BE49-F238E27FC236}">
                <a16:creationId xmlns:a16="http://schemas.microsoft.com/office/drawing/2014/main" id="{3B7B7D16-BDD7-9C50-6A4D-FFA3567BEDE0}"/>
              </a:ext>
            </a:extLst>
          </p:cNvPr>
          <p:cNvSpPr txBox="1">
            <a:spLocks/>
          </p:cNvSpPr>
          <p:nvPr/>
        </p:nvSpPr>
        <p:spPr>
          <a:xfrm>
            <a:off x="3260993" y="956689"/>
            <a:ext cx="5497417" cy="3935713"/>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Paper industry is one of the key processing industries and contributes to the national economy with around $1.6 billion or 1.5% of GDP in 2019</a:t>
            </a:r>
          </a:p>
          <a:p>
            <a:pPr marL="285750"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The industry has grown with around 29% per year in the period 2015-2018 outstripping domestic demand growth (10%/year)</a:t>
            </a:r>
            <a:r>
              <a:rPr lang="en-US" sz="1600" dirty="0">
                <a:latin typeface="+mn-lt"/>
              </a:rPr>
              <a:t>	</a:t>
            </a:r>
          </a:p>
          <a:p>
            <a:pPr marL="285750"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There are 300 enterprises in which</a:t>
            </a:r>
            <a:endParaRPr lang="en-US" sz="1600" dirty="0">
              <a:latin typeface="+mn-lt"/>
            </a:endParaRPr>
          </a:p>
          <a:p>
            <a:pPr marL="285750" lvl="1"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220 are small and medium enterprises producing around 10% of all paper products </a:t>
            </a:r>
          </a:p>
          <a:p>
            <a:pPr marL="285750" lvl="1"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80 large companies produce around 90% of all paper</a:t>
            </a:r>
          </a:p>
          <a:p>
            <a:pPr marL="285750" lvl="1"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Major producers in Vietnam’s paper industry are Chanh Duong, </a:t>
            </a:r>
            <a:r>
              <a:rPr lang="en-US" sz="1600" dirty="0" err="1">
                <a:latin typeface="+mn-lt"/>
                <a:ea typeface="MS Mincho" panose="02020609040205080304" pitchFamily="49" charset="-128"/>
                <a:cs typeface="Times New Roman" panose="02020603050405020304" pitchFamily="18" charset="0"/>
              </a:rPr>
              <a:t>VinaKraft</a:t>
            </a:r>
            <a:r>
              <a:rPr lang="en-US" sz="1600" dirty="0">
                <a:latin typeface="+mn-lt"/>
                <a:ea typeface="MS Mincho" panose="02020609040205080304" pitchFamily="49" charset="-128"/>
                <a:cs typeface="Times New Roman" panose="02020603050405020304" pitchFamily="18" charset="0"/>
              </a:rPr>
              <a:t>, Lee &amp; Man, SGP, and Dong Hai Ben Tre which, in 2018, have cumulative capacity of 76% </a:t>
            </a:r>
          </a:p>
          <a:p>
            <a:pPr marL="285750" lvl="1"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2  companies producing Pulp from chemical wood pulp process including VINAPACO and An Hoa  Paper </a:t>
            </a:r>
            <a:r>
              <a:rPr lang="en-US" sz="1600" dirty="0" err="1">
                <a:latin typeface="+mn-lt"/>
                <a:ea typeface="MS Mincho" panose="02020609040205080304" pitchFamily="49" charset="-128"/>
                <a:cs typeface="Times New Roman" panose="02020603050405020304" pitchFamily="18" charset="0"/>
              </a:rPr>
              <a:t>Jsc</a:t>
            </a:r>
            <a:r>
              <a:rPr lang="en-US" sz="1600" dirty="0">
                <a:latin typeface="+mn-lt"/>
                <a:ea typeface="MS Mincho" panose="02020609040205080304" pitchFamily="49" charset="-128"/>
                <a:cs typeface="Times New Roman" panose="02020603050405020304" pitchFamily="18" charset="0"/>
              </a:rPr>
              <a:t>.</a:t>
            </a:r>
            <a:endParaRPr lang="en-US" sz="1600" dirty="0">
              <a:latin typeface="+mn-lt"/>
            </a:endParaRPr>
          </a:p>
        </p:txBody>
      </p:sp>
    </p:spTree>
    <p:extLst>
      <p:ext uri="{BB962C8B-B14F-4D97-AF65-F5344CB8AC3E}">
        <p14:creationId xmlns:p14="http://schemas.microsoft.com/office/powerpoint/2010/main" val="135043757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a:xfrm>
            <a:off x="457200" y="218088"/>
            <a:ext cx="8576276" cy="664779"/>
          </a:xfrm>
          <a:noFill/>
          <a:ln>
            <a:noFill/>
          </a:ln>
        </p:spPr>
        <p:txBody>
          <a:bodyPr spcFirstLastPara="1" wrap="square" lIns="91425" tIns="91425" rIns="91425" bIns="91425" anchor="ctr" anchorCtr="0">
            <a:noAutofit/>
          </a:bodyPr>
          <a:lstStyle/>
          <a:p>
            <a:pPr algn="ctr"/>
            <a:r>
              <a:rPr lang="en-US" sz="2400" dirty="0">
                <a:solidFill>
                  <a:schemeClr val="accent1">
                    <a:lumMod val="50000"/>
                  </a:schemeClr>
                </a:solidFill>
                <a:latin typeface="+mn-lt"/>
              </a:rPr>
              <a:t>Main energy consumption points in a paper mill</a:t>
            </a:r>
          </a:p>
        </p:txBody>
      </p:sp>
      <p:sp>
        <p:nvSpPr>
          <p:cNvPr id="7" name="TextBox 6">
            <a:extLst>
              <a:ext uri="{FF2B5EF4-FFF2-40B4-BE49-F238E27FC236}">
                <a16:creationId xmlns:a16="http://schemas.microsoft.com/office/drawing/2014/main" id="{25E9E86F-5312-4D7D-BCC0-1107F18EF5DF}"/>
              </a:ext>
            </a:extLst>
          </p:cNvPr>
          <p:cNvSpPr txBox="1"/>
          <p:nvPr/>
        </p:nvSpPr>
        <p:spPr>
          <a:xfrm>
            <a:off x="457200" y="1152475"/>
            <a:ext cx="8229600" cy="3088449"/>
          </a:xfrm>
          <a:prstGeom prst="rect">
            <a:avLst/>
          </a:prstGeom>
          <a:noFill/>
          <a:ln>
            <a:noFill/>
          </a:ln>
        </p:spPr>
        <p:txBody>
          <a:bodyPr spcFirstLastPara="1" wrap="square" lIns="91425" tIns="91425" rIns="91425" bIns="91425" anchor="t" anchorCtr="0">
            <a:normAutofit/>
          </a:bodyPr>
          <a:lstStyle/>
          <a:p>
            <a:pPr marL="457200" indent="-317500">
              <a:spcAft>
                <a:spcPts val="600"/>
              </a:spcAft>
              <a:buClr>
                <a:schemeClr val="dk1"/>
              </a:buClr>
              <a:buSzPts val="1400"/>
              <a:buFont typeface="Roboto"/>
              <a:buChar char="●"/>
            </a:pPr>
            <a:r>
              <a:rPr lang="en-US" sz="1500" dirty="0">
                <a:solidFill>
                  <a:schemeClr val="dk1"/>
                </a:solidFill>
                <a:latin typeface="+mn-lt"/>
                <a:ea typeface="Roboto"/>
                <a:cs typeface="Roboto"/>
                <a:sym typeface="Roboto"/>
              </a:rPr>
              <a:t>Pulp refiner: high electricity consumption, typically accounting for 10–15% of the plant’s total electricity usage.</a:t>
            </a:r>
          </a:p>
          <a:p>
            <a:pPr marL="457200" indent="-317500">
              <a:spcAft>
                <a:spcPts val="600"/>
              </a:spcAft>
              <a:buClr>
                <a:schemeClr val="dk1"/>
              </a:buClr>
              <a:buSzPts val="1400"/>
              <a:buFont typeface="Roboto"/>
              <a:buChar char="●"/>
            </a:pPr>
            <a:r>
              <a:rPr lang="en-US" sz="1500" dirty="0">
                <a:solidFill>
                  <a:schemeClr val="dk1"/>
                </a:solidFill>
                <a:latin typeface="+mn-lt"/>
                <a:ea typeface="Roboto"/>
                <a:cs typeface="Roboto"/>
                <a:sym typeface="Roboto"/>
              </a:rPr>
              <a:t>Boiler and steam system: uses fuel (coal, biomass, oil) to generate steam for paper drying and cooking processes, accounting for approximately 70% of thermal energy demand.</a:t>
            </a:r>
          </a:p>
          <a:p>
            <a:pPr marL="457200" indent="-317500">
              <a:spcAft>
                <a:spcPts val="600"/>
              </a:spcAft>
              <a:buClr>
                <a:schemeClr val="dk1"/>
              </a:buClr>
              <a:buSzPts val="1400"/>
              <a:buFont typeface="Roboto"/>
              <a:buChar char="●"/>
            </a:pPr>
            <a:r>
              <a:rPr lang="en-US" sz="1500" dirty="0">
                <a:solidFill>
                  <a:schemeClr val="dk1"/>
                </a:solidFill>
                <a:latin typeface="+mn-lt"/>
                <a:ea typeface="Roboto"/>
                <a:cs typeface="Roboto"/>
                <a:sym typeface="Roboto"/>
              </a:rPr>
              <a:t>Paper machine – drying section: consumes both electricity (motors, pumps, fans) and steam (for drying paper), representing the largest energy-consuming stage in paper production.</a:t>
            </a:r>
          </a:p>
          <a:p>
            <a:pPr marL="457200" indent="-317500">
              <a:spcAft>
                <a:spcPts val="600"/>
              </a:spcAft>
              <a:buClr>
                <a:schemeClr val="dk1"/>
              </a:buClr>
              <a:buSzPts val="1400"/>
              <a:buFont typeface="Roboto"/>
              <a:buChar char="●"/>
            </a:pPr>
            <a:r>
              <a:rPr lang="en-US" sz="1500" dirty="0">
                <a:solidFill>
                  <a:schemeClr val="dk1"/>
                </a:solidFill>
                <a:latin typeface="+mn-lt"/>
                <a:ea typeface="Roboto"/>
                <a:cs typeface="Roboto"/>
                <a:sym typeface="Roboto"/>
              </a:rPr>
              <a:t>Auxiliary systems (fans, air compressors, pumps): if not well-controlled, can account for 8–12% of total electricity consumption.</a:t>
            </a:r>
          </a:p>
          <a:p>
            <a:pPr marL="457200" indent="-317500">
              <a:spcAft>
                <a:spcPts val="600"/>
              </a:spcAft>
              <a:buClr>
                <a:schemeClr val="dk1"/>
              </a:buClr>
              <a:buSzPts val="1400"/>
              <a:buFont typeface="Roboto"/>
              <a:buChar char="●"/>
            </a:pPr>
            <a:r>
              <a:rPr lang="en-US" sz="1500" dirty="0">
                <a:solidFill>
                  <a:schemeClr val="dk1"/>
                </a:solidFill>
                <a:latin typeface="+mn-lt"/>
                <a:ea typeface="Roboto"/>
                <a:cs typeface="Roboto"/>
                <a:sym typeface="Roboto"/>
              </a:rPr>
              <a:t>Heating devices, steam traps, heat exchangers: improper operation can result in significant thermal energy losses..</a:t>
            </a:r>
          </a:p>
        </p:txBody>
      </p:sp>
    </p:spTree>
    <p:extLst>
      <p:ext uri="{BB962C8B-B14F-4D97-AF65-F5344CB8AC3E}">
        <p14:creationId xmlns:p14="http://schemas.microsoft.com/office/powerpoint/2010/main" val="3544732596"/>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440531-E284-5CCA-09E9-80ED5FE632A9}"/>
              </a:ext>
            </a:extLst>
          </p:cNvPr>
          <p:cNvSpPr>
            <a:spLocks noGrp="1"/>
          </p:cNvSpPr>
          <p:nvPr>
            <p:ph type="title"/>
          </p:nvPr>
        </p:nvSpPr>
        <p:spPr>
          <a:xfrm>
            <a:off x="0" y="411475"/>
            <a:ext cx="9144000" cy="371400"/>
          </a:xfrm>
        </p:spPr>
        <p:txBody>
          <a:bodyPr>
            <a:noAutofit/>
          </a:bodyPr>
          <a:lstStyle/>
          <a:p>
            <a:pPr algn="ctr"/>
            <a:r>
              <a:rPr lang="en-US" sz="2200" dirty="0">
                <a:solidFill>
                  <a:schemeClr val="accent1">
                    <a:lumMod val="50000"/>
                  </a:schemeClr>
                </a:solidFill>
              </a:rPr>
              <a:t>Distribution of power consumption at a tissue paper workshop</a:t>
            </a:r>
          </a:p>
        </p:txBody>
      </p:sp>
      <p:graphicFrame>
        <p:nvGraphicFramePr>
          <p:cNvPr id="2" name="Chart 1">
            <a:extLst>
              <a:ext uri="{FF2B5EF4-FFF2-40B4-BE49-F238E27FC236}">
                <a16:creationId xmlns:a16="http://schemas.microsoft.com/office/drawing/2014/main" id="{1E3DABA9-D1D7-A727-20F2-F98459971C3A}"/>
              </a:ext>
            </a:extLst>
          </p:cNvPr>
          <p:cNvGraphicFramePr>
            <a:graphicFrameLocks/>
          </p:cNvGraphicFramePr>
          <p:nvPr>
            <p:extLst>
              <p:ext uri="{D42A27DB-BD31-4B8C-83A1-F6EECF244321}">
                <p14:modId xmlns:p14="http://schemas.microsoft.com/office/powerpoint/2010/main" val="862236735"/>
              </p:ext>
            </p:extLst>
          </p:nvPr>
        </p:nvGraphicFramePr>
        <p:xfrm>
          <a:off x="1931760" y="1115786"/>
          <a:ext cx="6226720" cy="387277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9544653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4D636-4320-26CB-D72F-1BD3B0C11614}"/>
              </a:ext>
            </a:extLst>
          </p:cNvPr>
          <p:cNvSpPr>
            <a:spLocks noGrp="1"/>
          </p:cNvSpPr>
          <p:nvPr>
            <p:ph type="title"/>
          </p:nvPr>
        </p:nvSpPr>
        <p:spPr>
          <a:xfrm>
            <a:off x="0" y="398762"/>
            <a:ext cx="9143999" cy="371400"/>
          </a:xfrm>
        </p:spPr>
        <p:txBody>
          <a:bodyPr>
            <a:noAutofit/>
          </a:bodyPr>
          <a:lstStyle/>
          <a:p>
            <a:pPr algn="ctr"/>
            <a:r>
              <a:rPr lang="en-US" sz="1900" dirty="0">
                <a:solidFill>
                  <a:schemeClr val="accent1">
                    <a:lumMod val="50000"/>
                  </a:schemeClr>
                </a:solidFill>
              </a:rPr>
              <a:t>Distribution of power consumption in 1 printing and writing paper workshop</a:t>
            </a:r>
          </a:p>
        </p:txBody>
      </p:sp>
      <p:pic>
        <p:nvPicPr>
          <p:cNvPr id="4" name="Picture 3">
            <a:extLst>
              <a:ext uri="{FF2B5EF4-FFF2-40B4-BE49-F238E27FC236}">
                <a16:creationId xmlns:a16="http://schemas.microsoft.com/office/drawing/2014/main" id="{F8844E62-ABE9-AE5F-C80D-3B75349740DA}"/>
              </a:ext>
            </a:extLst>
          </p:cNvPr>
          <p:cNvPicPr>
            <a:picLocks noChangeAspect="1"/>
          </p:cNvPicPr>
          <p:nvPr/>
        </p:nvPicPr>
        <p:blipFill>
          <a:blip r:embed="rId2"/>
          <a:stretch>
            <a:fillRect/>
          </a:stretch>
        </p:blipFill>
        <p:spPr>
          <a:xfrm>
            <a:off x="1361643" y="936397"/>
            <a:ext cx="6420711" cy="4080308"/>
          </a:xfrm>
          <a:prstGeom prst="rect">
            <a:avLst/>
          </a:prstGeom>
        </p:spPr>
      </p:pic>
    </p:spTree>
    <p:extLst>
      <p:ext uri="{BB962C8B-B14F-4D97-AF65-F5344CB8AC3E}">
        <p14:creationId xmlns:p14="http://schemas.microsoft.com/office/powerpoint/2010/main" val="287033411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1C2C-8DC3-72B5-0131-C180FE0C8A73}"/>
              </a:ext>
            </a:extLst>
          </p:cNvPr>
          <p:cNvSpPr>
            <a:spLocks noGrp="1"/>
          </p:cNvSpPr>
          <p:nvPr>
            <p:ph type="title"/>
          </p:nvPr>
        </p:nvSpPr>
        <p:spPr>
          <a:xfrm>
            <a:off x="534690" y="394003"/>
            <a:ext cx="8229600" cy="371400"/>
          </a:xfrm>
        </p:spPr>
        <p:txBody>
          <a:bodyPr>
            <a:normAutofit fontScale="90000"/>
          </a:bodyPr>
          <a:lstStyle/>
          <a:p>
            <a:r>
              <a:rPr lang="en-US" dirty="0">
                <a:solidFill>
                  <a:schemeClr val="accent1">
                    <a:lumMod val="50000"/>
                  </a:schemeClr>
                </a:solidFill>
              </a:rPr>
              <a:t>Energy </a:t>
            </a:r>
            <a:r>
              <a:rPr lang="vi-VN" dirty="0" err="1">
                <a:solidFill>
                  <a:schemeClr val="accent1">
                    <a:lumMod val="50000"/>
                  </a:schemeClr>
                </a:solidFill>
              </a:rPr>
              <a:t>Mapping</a:t>
            </a:r>
            <a:r>
              <a:rPr lang="en-US" dirty="0">
                <a:solidFill>
                  <a:schemeClr val="accent1">
                    <a:lumMod val="50000"/>
                  </a:schemeClr>
                </a:solidFill>
              </a:rPr>
              <a:t> of a Tissue Paper Production Line</a:t>
            </a:r>
          </a:p>
        </p:txBody>
      </p:sp>
      <p:pic>
        <p:nvPicPr>
          <p:cNvPr id="4" name="Picture 3">
            <a:extLst>
              <a:ext uri="{FF2B5EF4-FFF2-40B4-BE49-F238E27FC236}">
                <a16:creationId xmlns:a16="http://schemas.microsoft.com/office/drawing/2014/main" id="{2DFA213D-4835-C7BB-D462-10B1E669D6AB}"/>
              </a:ext>
            </a:extLst>
          </p:cNvPr>
          <p:cNvPicPr>
            <a:picLocks noChangeAspect="1"/>
          </p:cNvPicPr>
          <p:nvPr/>
        </p:nvPicPr>
        <p:blipFill>
          <a:blip r:embed="rId2"/>
          <a:stretch>
            <a:fillRect/>
          </a:stretch>
        </p:blipFill>
        <p:spPr>
          <a:xfrm>
            <a:off x="940051" y="919462"/>
            <a:ext cx="6603750" cy="1919075"/>
          </a:xfrm>
          <a:prstGeom prst="rect">
            <a:avLst/>
          </a:prstGeom>
        </p:spPr>
      </p:pic>
      <p:pic>
        <p:nvPicPr>
          <p:cNvPr id="7" name="Picture 6">
            <a:extLst>
              <a:ext uri="{FF2B5EF4-FFF2-40B4-BE49-F238E27FC236}">
                <a16:creationId xmlns:a16="http://schemas.microsoft.com/office/drawing/2014/main" id="{E51D249A-9AA0-065E-A9F1-A3AEC2623933}"/>
              </a:ext>
            </a:extLst>
          </p:cNvPr>
          <p:cNvPicPr>
            <a:picLocks noChangeAspect="1"/>
          </p:cNvPicPr>
          <p:nvPr/>
        </p:nvPicPr>
        <p:blipFill>
          <a:blip r:embed="rId3"/>
          <a:stretch>
            <a:fillRect/>
          </a:stretch>
        </p:blipFill>
        <p:spPr>
          <a:xfrm>
            <a:off x="1694316" y="2805151"/>
            <a:ext cx="5458959" cy="2006041"/>
          </a:xfrm>
          <a:prstGeom prst="rect">
            <a:avLst/>
          </a:prstGeom>
        </p:spPr>
      </p:pic>
    </p:spTree>
    <p:extLst>
      <p:ext uri="{BB962C8B-B14F-4D97-AF65-F5344CB8AC3E}">
        <p14:creationId xmlns:p14="http://schemas.microsoft.com/office/powerpoint/2010/main" val="3462927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a:xfrm>
            <a:off x="498944" y="355995"/>
            <a:ext cx="8229600" cy="371400"/>
          </a:xfrm>
        </p:spPr>
        <p:txBody>
          <a:bodyPr>
            <a:normAutofit fontScale="90000"/>
          </a:bodyPr>
          <a:lstStyle/>
          <a:p>
            <a:r>
              <a:rPr lang="en-US" dirty="0">
                <a:solidFill>
                  <a:schemeClr val="accent1">
                    <a:lumMod val="50000"/>
                  </a:schemeClr>
                </a:solidFill>
              </a:rPr>
              <a:t>Energy used in paper production line</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498944" y="840782"/>
            <a:ext cx="8229600"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spcBef>
                <a:spcPts val="600"/>
              </a:spcBef>
              <a:spcAft>
                <a:spcPts val="600"/>
              </a:spcAft>
              <a:buClrTx/>
              <a:buSzTx/>
              <a:buNone/>
            </a:pPr>
            <a:r>
              <a:rPr lang="en-US" altLang="en-US" sz="1600" b="1" dirty="0">
                <a:solidFill>
                  <a:schemeClr val="tx1"/>
                </a:solidFill>
                <a:latin typeface="Arial" panose="020B0604020202020204" pitchFamily="34" charset="0"/>
              </a:rPr>
              <a:t>For establishments producing paper from imported pulp and grade paper</a:t>
            </a:r>
            <a:endParaRPr lang="vi-VN" altLang="en-US" sz="1600" b="1" dirty="0">
              <a:solidFill>
                <a:schemeClr val="tx1"/>
              </a:solidFill>
              <a:latin typeface="Arial" panose="020B0604020202020204" pitchFamily="34" charset="0"/>
            </a:endParaRPr>
          </a:p>
          <a:p>
            <a:pPr marL="742950" lvl="1" indent="-28575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latin typeface="Arial" panose="020B0604020202020204" pitchFamily="34" charset="0"/>
              </a:rPr>
              <a:t>Electricity consumption is mainly in the stages of crushing and vacuum pressing. Other motors in the production line have less energy consumption.
The amount of water used in the line is quite large, so the energy consumption for pumping at the stages is also a significant amount.  
The heat energy consumed is mainly steam for the paper drying process in twisting lines.
Depending on the type of technology, different pressure levels can be used to dry paper in cross lines. 
Good separation of water before drying plays an important role in saving energy</a:t>
            </a:r>
            <a:endParaRPr lang="vi-VN" altLang="en-US" sz="1600" dirty="0">
              <a:solidFill>
                <a:schemeClr val="tx1"/>
              </a:solidFill>
              <a:latin typeface="Arial" panose="020B0604020202020204" pitchFamily="34" charset="0"/>
            </a:endParaRPr>
          </a:p>
        </p:txBody>
      </p:sp>
    </p:spTree>
    <p:extLst>
      <p:ext uri="{BB962C8B-B14F-4D97-AF65-F5344CB8AC3E}">
        <p14:creationId xmlns:p14="http://schemas.microsoft.com/office/powerpoint/2010/main" val="3485337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Autofit/>
          </a:bodyPr>
          <a:lstStyle/>
          <a:p>
            <a:r>
              <a:rPr lang="en-US" dirty="0">
                <a:solidFill>
                  <a:schemeClr val="accent1">
                    <a:lumMod val="50000"/>
                  </a:schemeClr>
                </a:solidFill>
              </a:rPr>
              <a:t>Energy used in paper production line</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457200" y="778091"/>
            <a:ext cx="8146111" cy="381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spcBef>
                <a:spcPts val="600"/>
              </a:spcBef>
              <a:spcAft>
                <a:spcPts val="600"/>
              </a:spcAft>
              <a:buClrTx/>
              <a:buSzTx/>
              <a:buNone/>
            </a:pPr>
            <a:r>
              <a:rPr lang="en-US" altLang="en-US" sz="1600" b="1" dirty="0">
                <a:solidFill>
                  <a:schemeClr val="tx1"/>
                </a:solidFill>
                <a:latin typeface="Arial" panose="020B0604020202020204" pitchFamily="34" charset="0"/>
              </a:rPr>
              <a:t>For factories with pulp processing</a:t>
            </a:r>
            <a:r>
              <a:rPr kumimoji="0" lang="en-US" altLang="en-US" sz="1600" b="0" i="0" u="none" strike="noStrike" cap="none" normalizeH="0" baseline="0" dirty="0">
                <a:ln>
                  <a:noFill/>
                </a:ln>
                <a:solidFill>
                  <a:schemeClr val="tx1"/>
                </a:solidFill>
                <a:effectLst/>
                <a:latin typeface="Arial" panose="020B0604020202020204" pitchFamily="34" charset="0"/>
              </a:rPr>
              <a:t>.</a:t>
            </a:r>
            <a:endParaRPr kumimoji="0" lang="vi-VN" altLang="en-US" sz="1600" b="0" i="0" u="none" strike="noStrike" cap="none" normalizeH="0" baseline="0" dirty="0">
              <a:ln>
                <a:noFill/>
              </a:ln>
              <a:solidFill>
                <a:schemeClr val="tx1"/>
              </a:solidFill>
              <a:effectLst/>
              <a:latin typeface="Arial" panose="020B0604020202020204" pitchFamily="34" charset="0"/>
            </a:endParaRPr>
          </a:p>
          <a:p>
            <a:pPr marL="285750" indent="-28575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latin typeface="Arial" panose="020B0604020202020204" pitchFamily="34" charset="0"/>
              </a:rPr>
              <a:t>The energy from steam for pulp cooking is very significant. In general, factories with pulp processing are large factories and a co-generation system of heat and electricity is suitable for these factories.
The heat-electricity cogeneration system will be more efficient if it is invested synchronously with large boilers to produce superheated steam with higher pressure and steam temperature.
Consumption of electricity or fuel such as DO oil for machine tools for loading and unloading, transporting raw materials can account for a significant proportion of the line.
Careful consideration and evaluation of thermal power cogeneration systems can bring high efficiency in energy saving.</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128181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a:xfrm>
            <a:off x="636094" y="281151"/>
            <a:ext cx="7893050" cy="490538"/>
          </a:xfrm>
          <a:noFill/>
          <a:ln>
            <a:noFill/>
          </a:ln>
        </p:spPr>
        <p:txBody>
          <a:bodyPr spcFirstLastPara="1" wrap="square" lIns="91425" tIns="91425" rIns="91425" bIns="91425" anchor="ctr" anchorCtr="0">
            <a:noAutofit/>
          </a:bodyPr>
          <a:lstStyle/>
          <a:p>
            <a:pPr algn="ctr"/>
            <a:r>
              <a:rPr lang="en-US" sz="2400" dirty="0">
                <a:solidFill>
                  <a:schemeClr val="accent1">
                    <a:lumMod val="50000"/>
                  </a:schemeClr>
                </a:solidFill>
                <a:latin typeface="+mn-lt"/>
              </a:rPr>
              <a:t>Discussion: key technical parameters to monitor</a:t>
            </a:r>
          </a:p>
        </p:txBody>
      </p:sp>
      <p:sp>
        <p:nvSpPr>
          <p:cNvPr id="4" name="TextBox 3">
            <a:extLst>
              <a:ext uri="{FF2B5EF4-FFF2-40B4-BE49-F238E27FC236}">
                <a16:creationId xmlns:a16="http://schemas.microsoft.com/office/drawing/2014/main" id="{86178F70-DBAF-4C34-8585-993BADECF993}"/>
              </a:ext>
            </a:extLst>
          </p:cNvPr>
          <p:cNvSpPr txBox="1"/>
          <p:nvPr/>
        </p:nvSpPr>
        <p:spPr>
          <a:xfrm>
            <a:off x="993228" y="1036944"/>
            <a:ext cx="7535916" cy="523220"/>
          </a:xfrm>
          <a:prstGeom prst="rect">
            <a:avLst/>
          </a:prstGeom>
          <a:noFill/>
        </p:spPr>
        <p:txBody>
          <a:bodyPr wrap="square" rtlCol="0">
            <a:spAutoFit/>
          </a:bodyPr>
          <a:lstStyle/>
          <a:p>
            <a:r>
              <a:rPr lang="en-US" dirty="0"/>
              <a:t>Requirement: Discuss and fill in the ellipses (…) and question marks. Groups may support their answers with images of the current status</a:t>
            </a:r>
          </a:p>
        </p:txBody>
      </p:sp>
      <p:graphicFrame>
        <p:nvGraphicFramePr>
          <p:cNvPr id="5" name="Table 4">
            <a:extLst>
              <a:ext uri="{FF2B5EF4-FFF2-40B4-BE49-F238E27FC236}">
                <a16:creationId xmlns:a16="http://schemas.microsoft.com/office/drawing/2014/main" id="{FF5E0220-A375-4592-8FA7-B04299886A96}"/>
              </a:ext>
            </a:extLst>
          </p:cNvPr>
          <p:cNvGraphicFramePr>
            <a:graphicFrameLocks noGrp="1"/>
          </p:cNvGraphicFramePr>
          <p:nvPr>
            <p:extLst>
              <p:ext uri="{D42A27DB-BD31-4B8C-83A1-F6EECF244321}">
                <p14:modId xmlns:p14="http://schemas.microsoft.com/office/powerpoint/2010/main" val="74893707"/>
              </p:ext>
            </p:extLst>
          </p:nvPr>
        </p:nvGraphicFramePr>
        <p:xfrm>
          <a:off x="1598349" y="1661949"/>
          <a:ext cx="6168914" cy="2987040"/>
        </p:xfrm>
        <a:graphic>
          <a:graphicData uri="http://schemas.openxmlformats.org/drawingml/2006/table">
            <a:tbl>
              <a:tblPr>
                <a:tableStyleId>{5940675A-B579-460E-94D1-54222C63F5DA}</a:tableStyleId>
              </a:tblPr>
              <a:tblGrid>
                <a:gridCol w="1989513">
                  <a:extLst>
                    <a:ext uri="{9D8B030D-6E8A-4147-A177-3AD203B41FA5}">
                      <a16:colId xmlns:a16="http://schemas.microsoft.com/office/drawing/2014/main" val="1563791024"/>
                    </a:ext>
                  </a:extLst>
                </a:gridCol>
                <a:gridCol w="2948248">
                  <a:extLst>
                    <a:ext uri="{9D8B030D-6E8A-4147-A177-3AD203B41FA5}">
                      <a16:colId xmlns:a16="http://schemas.microsoft.com/office/drawing/2014/main" val="2779039790"/>
                    </a:ext>
                  </a:extLst>
                </a:gridCol>
                <a:gridCol w="1231153">
                  <a:extLst>
                    <a:ext uri="{9D8B030D-6E8A-4147-A177-3AD203B41FA5}">
                      <a16:colId xmlns:a16="http://schemas.microsoft.com/office/drawing/2014/main" val="3436367370"/>
                    </a:ext>
                  </a:extLst>
                </a:gridCol>
              </a:tblGrid>
              <a:tr h="0">
                <a:tc>
                  <a:txBody>
                    <a:bodyPr/>
                    <a:lstStyle/>
                    <a:p>
                      <a:pPr algn="ctr"/>
                      <a:r>
                        <a:rPr lang="en-US" b="1" dirty="0"/>
                        <a:t>Equipment / process</a:t>
                      </a:r>
                    </a:p>
                  </a:txBody>
                  <a:tcPr anchor="ctr"/>
                </a:tc>
                <a:tc>
                  <a:txBody>
                    <a:bodyPr/>
                    <a:lstStyle/>
                    <a:p>
                      <a:pPr algn="ctr"/>
                      <a:r>
                        <a:rPr lang="en-US" b="1" dirty="0"/>
                        <a:t>Parameters to monitor</a:t>
                      </a:r>
                    </a:p>
                  </a:txBody>
                  <a:tcPr anchor="ctr"/>
                </a:tc>
                <a:tc>
                  <a:txBody>
                    <a:bodyPr/>
                    <a:lstStyle/>
                    <a:p>
                      <a:pPr algn="ctr"/>
                      <a:r>
                        <a:rPr lang="en-US" b="1" dirty="0"/>
                        <a:t>Frequency</a:t>
                      </a:r>
                    </a:p>
                  </a:txBody>
                  <a:tcPr anchor="ctr"/>
                </a:tc>
                <a:extLst>
                  <a:ext uri="{0D108BD9-81ED-4DB2-BD59-A6C34878D82A}">
                    <a16:rowId xmlns:a16="http://schemas.microsoft.com/office/drawing/2014/main" val="2392627409"/>
                  </a:ext>
                </a:extLst>
              </a:tr>
              <a:tr h="0">
                <a:tc>
                  <a:txBody>
                    <a:bodyPr/>
                    <a:lstStyle/>
                    <a:p>
                      <a:r>
                        <a:rPr lang="en-US"/>
                        <a:t>Boiler</a:t>
                      </a:r>
                    </a:p>
                  </a:txBody>
                  <a:tcPr anchor="ctr"/>
                </a:tc>
                <a:tc>
                  <a:txBody>
                    <a:bodyPr/>
                    <a:lstStyle/>
                    <a:p>
                      <a:r>
                        <a:rPr lang="en-US"/>
                        <a:t>Steam pressure, temperature, flue gas O₂, …</a:t>
                      </a:r>
                    </a:p>
                  </a:txBody>
                  <a:tcPr anchor="ctr"/>
                </a:tc>
                <a:tc>
                  <a:txBody>
                    <a:bodyPr/>
                    <a:lstStyle/>
                    <a:p>
                      <a:r>
                        <a:rPr lang="en-US"/>
                        <a:t>?</a:t>
                      </a:r>
                    </a:p>
                  </a:txBody>
                  <a:tcPr anchor="ctr"/>
                </a:tc>
                <a:extLst>
                  <a:ext uri="{0D108BD9-81ED-4DB2-BD59-A6C34878D82A}">
                    <a16:rowId xmlns:a16="http://schemas.microsoft.com/office/drawing/2014/main" val="3561161505"/>
                  </a:ext>
                </a:extLst>
              </a:tr>
              <a:tr h="0">
                <a:tc>
                  <a:txBody>
                    <a:bodyPr/>
                    <a:lstStyle/>
                    <a:p>
                      <a:r>
                        <a:rPr lang="en-US"/>
                        <a:t>Refiner</a:t>
                      </a:r>
                    </a:p>
                  </a:txBody>
                  <a:tcPr anchor="ctr"/>
                </a:tc>
                <a:tc>
                  <a:txBody>
                    <a:bodyPr/>
                    <a:lstStyle/>
                    <a:p>
                      <a:r>
                        <a:rPr lang="en-US"/>
                        <a:t>Current, motor temperature, vibration, …</a:t>
                      </a:r>
                    </a:p>
                  </a:txBody>
                  <a:tcPr anchor="ctr"/>
                </a:tc>
                <a:tc>
                  <a:txBody>
                    <a:bodyPr/>
                    <a:lstStyle/>
                    <a:p>
                      <a:r>
                        <a:rPr lang="en-US"/>
                        <a:t>?</a:t>
                      </a:r>
                    </a:p>
                  </a:txBody>
                  <a:tcPr anchor="ctr"/>
                </a:tc>
                <a:extLst>
                  <a:ext uri="{0D108BD9-81ED-4DB2-BD59-A6C34878D82A}">
                    <a16:rowId xmlns:a16="http://schemas.microsoft.com/office/drawing/2014/main" val="129062802"/>
                  </a:ext>
                </a:extLst>
              </a:tr>
              <a:tr h="0">
                <a:tc>
                  <a:txBody>
                    <a:bodyPr/>
                    <a:lstStyle/>
                    <a:p>
                      <a:r>
                        <a:rPr lang="en-US"/>
                        <a:t>Dryer Cylinder</a:t>
                      </a:r>
                    </a:p>
                  </a:txBody>
                  <a:tcPr anchor="ctr"/>
                </a:tc>
                <a:tc>
                  <a:txBody>
                    <a:bodyPr/>
                    <a:lstStyle/>
                    <a:p>
                      <a:r>
                        <a:rPr lang="en-US"/>
                        <a:t>Surface temperature, inlet steam pressure, …</a:t>
                      </a:r>
                    </a:p>
                  </a:txBody>
                  <a:tcPr anchor="ctr"/>
                </a:tc>
                <a:tc>
                  <a:txBody>
                    <a:bodyPr/>
                    <a:lstStyle/>
                    <a:p>
                      <a:r>
                        <a:rPr lang="en-US"/>
                        <a:t>?</a:t>
                      </a:r>
                    </a:p>
                  </a:txBody>
                  <a:tcPr anchor="ctr"/>
                </a:tc>
                <a:extLst>
                  <a:ext uri="{0D108BD9-81ED-4DB2-BD59-A6C34878D82A}">
                    <a16:rowId xmlns:a16="http://schemas.microsoft.com/office/drawing/2014/main" val="2593126588"/>
                  </a:ext>
                </a:extLst>
              </a:tr>
              <a:tr h="0">
                <a:tc>
                  <a:txBody>
                    <a:bodyPr/>
                    <a:lstStyle/>
                    <a:p>
                      <a:r>
                        <a:rPr lang="en-US"/>
                        <a:t>Pumps – Fans</a:t>
                      </a:r>
                    </a:p>
                  </a:txBody>
                  <a:tcPr anchor="ctr"/>
                </a:tc>
                <a:tc>
                  <a:txBody>
                    <a:bodyPr/>
                    <a:lstStyle/>
                    <a:p>
                      <a:r>
                        <a:rPr lang="en-US"/>
                        <a:t>Current, noise level, vibration, …</a:t>
                      </a:r>
                    </a:p>
                  </a:txBody>
                  <a:tcPr anchor="ctr"/>
                </a:tc>
                <a:tc>
                  <a:txBody>
                    <a:bodyPr/>
                    <a:lstStyle/>
                    <a:p>
                      <a:r>
                        <a:rPr lang="en-US"/>
                        <a:t>?</a:t>
                      </a:r>
                    </a:p>
                  </a:txBody>
                  <a:tcPr anchor="ctr"/>
                </a:tc>
                <a:extLst>
                  <a:ext uri="{0D108BD9-81ED-4DB2-BD59-A6C34878D82A}">
                    <a16:rowId xmlns:a16="http://schemas.microsoft.com/office/drawing/2014/main" val="1440572032"/>
                  </a:ext>
                </a:extLst>
              </a:tr>
              <a:tr h="0">
                <a:tc>
                  <a:txBody>
                    <a:bodyPr/>
                    <a:lstStyle/>
                    <a:p>
                      <a:r>
                        <a:rPr lang="en-US"/>
                        <a:t>Compressed Air System</a:t>
                      </a:r>
                    </a:p>
                  </a:txBody>
                  <a:tcPr anchor="ctr"/>
                </a:tc>
                <a:tc>
                  <a:txBody>
                    <a:bodyPr/>
                    <a:lstStyle/>
                    <a:p>
                      <a:r>
                        <a:rPr lang="en-US"/>
                        <a:t>Pressure, leakage at connection points, …</a:t>
                      </a:r>
                    </a:p>
                  </a:txBody>
                  <a:tcPr anchor="ctr"/>
                </a:tc>
                <a:tc>
                  <a:txBody>
                    <a:bodyPr/>
                    <a:lstStyle/>
                    <a:p>
                      <a:r>
                        <a:rPr lang="en-US"/>
                        <a:t>?</a:t>
                      </a:r>
                    </a:p>
                  </a:txBody>
                  <a:tcPr anchor="ctr"/>
                </a:tc>
                <a:extLst>
                  <a:ext uri="{0D108BD9-81ED-4DB2-BD59-A6C34878D82A}">
                    <a16:rowId xmlns:a16="http://schemas.microsoft.com/office/drawing/2014/main" val="2734380145"/>
                  </a:ext>
                </a:extLst>
              </a:tr>
              <a:tr h="0">
                <a:tc>
                  <a:txBody>
                    <a:bodyPr/>
                    <a:lstStyle/>
                    <a:p>
                      <a:r>
                        <a:rPr lang="en-US"/>
                        <a:t>?</a:t>
                      </a:r>
                    </a:p>
                  </a:txBody>
                  <a:tcPr anchor="ctr"/>
                </a:tc>
                <a:tc>
                  <a:txBody>
                    <a:bodyPr/>
                    <a:lstStyle/>
                    <a:p>
                      <a:r>
                        <a:rPr lang="en-US"/>
                        <a:t>?</a:t>
                      </a:r>
                    </a:p>
                  </a:txBody>
                  <a:tcPr anchor="ctr"/>
                </a:tc>
                <a:tc>
                  <a:txBody>
                    <a:bodyPr/>
                    <a:lstStyle/>
                    <a:p>
                      <a:r>
                        <a:rPr lang="en-US" dirty="0"/>
                        <a:t>?</a:t>
                      </a:r>
                    </a:p>
                  </a:txBody>
                  <a:tcPr anchor="ctr"/>
                </a:tc>
                <a:extLst>
                  <a:ext uri="{0D108BD9-81ED-4DB2-BD59-A6C34878D82A}">
                    <a16:rowId xmlns:a16="http://schemas.microsoft.com/office/drawing/2014/main" val="1618472861"/>
                  </a:ext>
                </a:extLst>
              </a:tr>
            </a:tbl>
          </a:graphicData>
        </a:graphic>
      </p:graphicFrame>
    </p:spTree>
    <p:extLst>
      <p:ext uri="{BB962C8B-B14F-4D97-AF65-F5344CB8AC3E}">
        <p14:creationId xmlns:p14="http://schemas.microsoft.com/office/powerpoint/2010/main" val="84077877"/>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a:xfrm>
            <a:off x="41821" y="281151"/>
            <a:ext cx="8487323" cy="474819"/>
          </a:xfrm>
          <a:noFill/>
          <a:ln>
            <a:noFill/>
          </a:ln>
        </p:spPr>
        <p:txBody>
          <a:bodyPr spcFirstLastPara="1" wrap="square" lIns="91425" tIns="91425" rIns="91425" bIns="91425" anchor="ctr" anchorCtr="0">
            <a:noAutofit/>
          </a:bodyPr>
          <a:lstStyle/>
          <a:p>
            <a:pPr algn="ctr"/>
            <a:r>
              <a:rPr lang="en-US" sz="2000" dirty="0">
                <a:solidFill>
                  <a:schemeClr val="accent1">
                    <a:lumMod val="50000"/>
                  </a:schemeClr>
                </a:solidFill>
                <a:latin typeface="+mn-lt"/>
              </a:rPr>
              <a:t>Discussion: common technical failures leading to energy waste</a:t>
            </a:r>
          </a:p>
        </p:txBody>
      </p:sp>
      <p:sp>
        <p:nvSpPr>
          <p:cNvPr id="4" name="TextBox 3">
            <a:extLst>
              <a:ext uri="{FF2B5EF4-FFF2-40B4-BE49-F238E27FC236}">
                <a16:creationId xmlns:a16="http://schemas.microsoft.com/office/drawing/2014/main" id="{86178F70-DBAF-4C34-8585-993BADECF993}"/>
              </a:ext>
            </a:extLst>
          </p:cNvPr>
          <p:cNvSpPr txBox="1"/>
          <p:nvPr/>
        </p:nvSpPr>
        <p:spPr>
          <a:xfrm>
            <a:off x="357131" y="971413"/>
            <a:ext cx="8487323" cy="523220"/>
          </a:xfrm>
          <a:prstGeom prst="rect">
            <a:avLst/>
          </a:prstGeom>
          <a:noFill/>
        </p:spPr>
        <p:txBody>
          <a:bodyPr wrap="square" rtlCol="0">
            <a:spAutoFit/>
          </a:bodyPr>
          <a:lstStyle/>
          <a:p>
            <a:r>
              <a:rPr lang="en-US" dirty="0"/>
              <a:t>Requirement: Discuss and fill in the question marks. Groups may support their answers with images of the current status.</a:t>
            </a:r>
          </a:p>
        </p:txBody>
      </p:sp>
      <p:graphicFrame>
        <p:nvGraphicFramePr>
          <p:cNvPr id="3" name="Table 2">
            <a:extLst>
              <a:ext uri="{FF2B5EF4-FFF2-40B4-BE49-F238E27FC236}">
                <a16:creationId xmlns:a16="http://schemas.microsoft.com/office/drawing/2014/main" id="{3133F7DA-829A-4E1A-AD0A-1841D3254DCA}"/>
              </a:ext>
            </a:extLst>
          </p:cNvPr>
          <p:cNvGraphicFramePr>
            <a:graphicFrameLocks noGrp="1"/>
          </p:cNvGraphicFramePr>
          <p:nvPr>
            <p:extLst>
              <p:ext uri="{D42A27DB-BD31-4B8C-83A1-F6EECF244321}">
                <p14:modId xmlns:p14="http://schemas.microsoft.com/office/powerpoint/2010/main" val="1806556381"/>
              </p:ext>
            </p:extLst>
          </p:nvPr>
        </p:nvGraphicFramePr>
        <p:xfrm>
          <a:off x="457200" y="1662271"/>
          <a:ext cx="8229600" cy="2560320"/>
        </p:xfrm>
        <a:graphic>
          <a:graphicData uri="http://schemas.openxmlformats.org/drawingml/2006/table">
            <a:tbl>
              <a:tblPr>
                <a:tableStyleId>{5940675A-B579-460E-94D1-54222C63F5DA}</a:tableStyleId>
              </a:tblPr>
              <a:tblGrid>
                <a:gridCol w="2057400">
                  <a:extLst>
                    <a:ext uri="{9D8B030D-6E8A-4147-A177-3AD203B41FA5}">
                      <a16:colId xmlns:a16="http://schemas.microsoft.com/office/drawing/2014/main" val="1545331858"/>
                    </a:ext>
                  </a:extLst>
                </a:gridCol>
                <a:gridCol w="2872047">
                  <a:extLst>
                    <a:ext uri="{9D8B030D-6E8A-4147-A177-3AD203B41FA5}">
                      <a16:colId xmlns:a16="http://schemas.microsoft.com/office/drawing/2014/main" val="3142482888"/>
                    </a:ext>
                  </a:extLst>
                </a:gridCol>
                <a:gridCol w="1596044">
                  <a:extLst>
                    <a:ext uri="{9D8B030D-6E8A-4147-A177-3AD203B41FA5}">
                      <a16:colId xmlns:a16="http://schemas.microsoft.com/office/drawing/2014/main" val="1950087436"/>
                    </a:ext>
                  </a:extLst>
                </a:gridCol>
                <a:gridCol w="1704109">
                  <a:extLst>
                    <a:ext uri="{9D8B030D-6E8A-4147-A177-3AD203B41FA5}">
                      <a16:colId xmlns:a16="http://schemas.microsoft.com/office/drawing/2014/main" val="1475804198"/>
                    </a:ext>
                  </a:extLst>
                </a:gridCol>
              </a:tblGrid>
              <a:tr h="0">
                <a:tc>
                  <a:txBody>
                    <a:bodyPr/>
                    <a:lstStyle/>
                    <a:p>
                      <a:pPr algn="ctr"/>
                      <a:r>
                        <a:rPr lang="en-US" b="1" dirty="0"/>
                        <a:t>Location</a:t>
                      </a:r>
                    </a:p>
                  </a:txBody>
                  <a:tcPr anchor="ctr"/>
                </a:tc>
                <a:tc>
                  <a:txBody>
                    <a:bodyPr/>
                    <a:lstStyle/>
                    <a:p>
                      <a:pPr algn="ctr"/>
                      <a:r>
                        <a:rPr lang="en-US" b="1" dirty="0"/>
                        <a:t>Common Fault</a:t>
                      </a:r>
                    </a:p>
                  </a:txBody>
                  <a:tcPr anchor="ctr"/>
                </a:tc>
                <a:tc>
                  <a:txBody>
                    <a:bodyPr/>
                    <a:lstStyle/>
                    <a:p>
                      <a:pPr algn="ctr"/>
                      <a:r>
                        <a:rPr lang="en-US" b="1" dirty="0"/>
                        <a:t>Consequence</a:t>
                      </a:r>
                    </a:p>
                  </a:txBody>
                  <a:tcPr anchor="ctr"/>
                </a:tc>
                <a:tc>
                  <a:txBody>
                    <a:bodyPr/>
                    <a:lstStyle/>
                    <a:p>
                      <a:pPr algn="ctr"/>
                      <a:r>
                        <a:rPr lang="en-US" b="1" dirty="0"/>
                        <a:t>Proposed Solution</a:t>
                      </a:r>
                    </a:p>
                  </a:txBody>
                  <a:tcPr anchor="ctr"/>
                </a:tc>
                <a:extLst>
                  <a:ext uri="{0D108BD9-81ED-4DB2-BD59-A6C34878D82A}">
                    <a16:rowId xmlns:a16="http://schemas.microsoft.com/office/drawing/2014/main" val="3401195721"/>
                  </a:ext>
                </a:extLst>
              </a:tr>
              <a:tr h="0">
                <a:tc>
                  <a:txBody>
                    <a:bodyPr/>
                    <a:lstStyle/>
                    <a:p>
                      <a:r>
                        <a:rPr lang="en-US" dirty="0"/>
                        <a:t>Steam Trap</a:t>
                      </a:r>
                    </a:p>
                  </a:txBody>
                  <a:tcPr anchor="ctr"/>
                </a:tc>
                <a:tc>
                  <a:txBody>
                    <a:bodyPr/>
                    <a:lstStyle/>
                    <a:p>
                      <a:r>
                        <a:rPr lang="en-US"/>
                        <a:t>Blocked, leaking</a:t>
                      </a:r>
                    </a:p>
                  </a:txBody>
                  <a:tcPr anchor="ctr"/>
                </a:tc>
                <a:tc>
                  <a:txBody>
                    <a:bodyPr/>
                    <a:lstStyle/>
                    <a:p>
                      <a:r>
                        <a:rPr lang="en-US"/>
                        <a:t>?</a:t>
                      </a:r>
                    </a:p>
                  </a:txBody>
                  <a:tcPr anchor="ctr"/>
                </a:tc>
                <a:tc>
                  <a:txBody>
                    <a:bodyPr/>
                    <a:lstStyle/>
                    <a:p>
                      <a:r>
                        <a:rPr lang="en-US" dirty="0"/>
                        <a:t>?</a:t>
                      </a:r>
                    </a:p>
                  </a:txBody>
                  <a:tcPr anchor="ctr"/>
                </a:tc>
                <a:extLst>
                  <a:ext uri="{0D108BD9-81ED-4DB2-BD59-A6C34878D82A}">
                    <a16:rowId xmlns:a16="http://schemas.microsoft.com/office/drawing/2014/main" val="2849511019"/>
                  </a:ext>
                </a:extLst>
              </a:tr>
              <a:tr h="0">
                <a:tc>
                  <a:txBody>
                    <a:bodyPr/>
                    <a:lstStyle/>
                    <a:p>
                      <a:r>
                        <a:rPr lang="en-US"/>
                        <a:t>Dryer Cylinder</a:t>
                      </a:r>
                    </a:p>
                  </a:txBody>
                  <a:tcPr anchor="ctr"/>
                </a:tc>
                <a:tc>
                  <a:txBody>
                    <a:bodyPr/>
                    <a:lstStyle/>
                    <a:p>
                      <a:r>
                        <a:rPr lang="en-US"/>
                        <a:t>Poor insulation</a:t>
                      </a:r>
                    </a:p>
                  </a:txBody>
                  <a:tcPr anchor="ctr"/>
                </a:tc>
                <a:tc>
                  <a:txBody>
                    <a:bodyPr/>
                    <a:lstStyle/>
                    <a:p>
                      <a:r>
                        <a:rPr lang="en-US"/>
                        <a:t>?</a:t>
                      </a:r>
                    </a:p>
                  </a:txBody>
                  <a:tcPr anchor="ctr"/>
                </a:tc>
                <a:tc>
                  <a:txBody>
                    <a:bodyPr/>
                    <a:lstStyle/>
                    <a:p>
                      <a:r>
                        <a:rPr lang="en-US"/>
                        <a:t>?</a:t>
                      </a:r>
                    </a:p>
                  </a:txBody>
                  <a:tcPr anchor="ctr"/>
                </a:tc>
                <a:extLst>
                  <a:ext uri="{0D108BD9-81ED-4DB2-BD59-A6C34878D82A}">
                    <a16:rowId xmlns:a16="http://schemas.microsoft.com/office/drawing/2014/main" val="2466766261"/>
                  </a:ext>
                </a:extLst>
              </a:tr>
              <a:tr h="0">
                <a:tc>
                  <a:txBody>
                    <a:bodyPr/>
                    <a:lstStyle/>
                    <a:p>
                      <a:r>
                        <a:rPr lang="en-US"/>
                        <a:t>Motor</a:t>
                      </a:r>
                    </a:p>
                  </a:txBody>
                  <a:tcPr anchor="ctr"/>
                </a:tc>
                <a:tc>
                  <a:txBody>
                    <a:bodyPr/>
                    <a:lstStyle/>
                    <a:p>
                      <a:r>
                        <a:rPr lang="en-US"/>
                        <a:t>Lack of maintenance, high friction</a:t>
                      </a:r>
                    </a:p>
                  </a:txBody>
                  <a:tcPr anchor="ctr"/>
                </a:tc>
                <a:tc>
                  <a:txBody>
                    <a:bodyPr/>
                    <a:lstStyle/>
                    <a:p>
                      <a:r>
                        <a:rPr lang="en-US"/>
                        <a:t>?</a:t>
                      </a:r>
                    </a:p>
                  </a:txBody>
                  <a:tcPr anchor="ctr"/>
                </a:tc>
                <a:tc>
                  <a:txBody>
                    <a:bodyPr/>
                    <a:lstStyle/>
                    <a:p>
                      <a:r>
                        <a:rPr lang="en-US"/>
                        <a:t>?</a:t>
                      </a:r>
                    </a:p>
                  </a:txBody>
                  <a:tcPr anchor="ctr"/>
                </a:tc>
                <a:extLst>
                  <a:ext uri="{0D108BD9-81ED-4DB2-BD59-A6C34878D82A}">
                    <a16:rowId xmlns:a16="http://schemas.microsoft.com/office/drawing/2014/main" val="3662022829"/>
                  </a:ext>
                </a:extLst>
              </a:tr>
              <a:tr h="0">
                <a:tc>
                  <a:txBody>
                    <a:bodyPr/>
                    <a:lstStyle/>
                    <a:p>
                      <a:r>
                        <a:rPr lang="en-US"/>
                        <a:t>Compressed Air System</a:t>
                      </a:r>
                    </a:p>
                  </a:txBody>
                  <a:tcPr anchor="ctr"/>
                </a:tc>
                <a:tc>
                  <a:txBody>
                    <a:bodyPr/>
                    <a:lstStyle/>
                    <a:p>
                      <a:r>
                        <a:rPr lang="en-US" dirty="0"/>
                        <a:t>Excessive pressure, leakage</a:t>
                      </a:r>
                    </a:p>
                  </a:txBody>
                  <a:tcPr anchor="ctr"/>
                </a:tc>
                <a:tc>
                  <a:txBody>
                    <a:bodyPr/>
                    <a:lstStyle/>
                    <a:p>
                      <a:r>
                        <a:rPr lang="en-US"/>
                        <a:t>?</a:t>
                      </a:r>
                    </a:p>
                  </a:txBody>
                  <a:tcPr anchor="ctr"/>
                </a:tc>
                <a:tc>
                  <a:txBody>
                    <a:bodyPr/>
                    <a:lstStyle/>
                    <a:p>
                      <a:r>
                        <a:rPr lang="en-US"/>
                        <a:t>?</a:t>
                      </a:r>
                    </a:p>
                  </a:txBody>
                  <a:tcPr anchor="ctr"/>
                </a:tc>
                <a:extLst>
                  <a:ext uri="{0D108BD9-81ED-4DB2-BD59-A6C34878D82A}">
                    <a16:rowId xmlns:a16="http://schemas.microsoft.com/office/drawing/2014/main" val="2789776017"/>
                  </a:ext>
                </a:extLst>
              </a:tr>
              <a:tr h="0">
                <a:tc>
                  <a:txBody>
                    <a:bodyPr/>
                    <a:lstStyle/>
                    <a:p>
                      <a:r>
                        <a:rPr lang="en-US"/>
                        <a:t>Cooking Vessel</a:t>
                      </a:r>
                    </a:p>
                  </a:txBody>
                  <a:tcPr anchor="ctr"/>
                </a:tc>
                <a:tc>
                  <a:txBody>
                    <a:bodyPr/>
                    <a:lstStyle/>
                    <a:p>
                      <a:r>
                        <a:rPr lang="en-US"/>
                        <a:t>Uneven heating</a:t>
                      </a:r>
                    </a:p>
                  </a:txBody>
                  <a:tcPr anchor="ctr"/>
                </a:tc>
                <a:tc>
                  <a:txBody>
                    <a:bodyPr/>
                    <a:lstStyle/>
                    <a:p>
                      <a:r>
                        <a:rPr lang="en-US"/>
                        <a:t>?</a:t>
                      </a:r>
                    </a:p>
                  </a:txBody>
                  <a:tcPr anchor="ctr"/>
                </a:tc>
                <a:tc>
                  <a:txBody>
                    <a:bodyPr/>
                    <a:lstStyle/>
                    <a:p>
                      <a:r>
                        <a:rPr lang="en-US"/>
                        <a:t>?</a:t>
                      </a:r>
                    </a:p>
                  </a:txBody>
                  <a:tcPr anchor="ctr"/>
                </a:tc>
                <a:extLst>
                  <a:ext uri="{0D108BD9-81ED-4DB2-BD59-A6C34878D82A}">
                    <a16:rowId xmlns:a16="http://schemas.microsoft.com/office/drawing/2014/main" val="1717482437"/>
                  </a:ext>
                </a:extLst>
              </a:tr>
              <a:tr h="0">
                <a:tc>
                  <a:txBody>
                    <a:bodyPr/>
                    <a:lstStyle/>
                    <a:p>
                      <a:r>
                        <a:rPr lang="en-US"/>
                        <a:t>?</a:t>
                      </a:r>
                    </a:p>
                  </a:txBody>
                  <a:tcPr anchor="ctr"/>
                </a:tc>
                <a:tc>
                  <a:txBody>
                    <a:bodyPr/>
                    <a:lstStyle/>
                    <a:p>
                      <a:r>
                        <a:rPr lang="en-US"/>
                        <a:t>?</a:t>
                      </a:r>
                    </a:p>
                  </a:txBody>
                  <a:tcPr anchor="ctr"/>
                </a:tc>
                <a:tc>
                  <a:txBody>
                    <a:bodyPr/>
                    <a:lstStyle/>
                    <a:p>
                      <a:r>
                        <a:rPr lang="en-US"/>
                        <a:t>?</a:t>
                      </a:r>
                    </a:p>
                  </a:txBody>
                  <a:tcPr anchor="ctr"/>
                </a:tc>
                <a:tc>
                  <a:txBody>
                    <a:bodyPr/>
                    <a:lstStyle/>
                    <a:p>
                      <a:r>
                        <a:rPr lang="en-US" dirty="0"/>
                        <a:t>?</a:t>
                      </a:r>
                    </a:p>
                  </a:txBody>
                  <a:tcPr anchor="ctr"/>
                </a:tc>
                <a:extLst>
                  <a:ext uri="{0D108BD9-81ED-4DB2-BD59-A6C34878D82A}">
                    <a16:rowId xmlns:a16="http://schemas.microsoft.com/office/drawing/2014/main" val="3526936376"/>
                  </a:ext>
                </a:extLst>
              </a:tr>
            </a:tbl>
          </a:graphicData>
        </a:graphic>
      </p:graphicFrame>
    </p:spTree>
    <p:extLst>
      <p:ext uri="{BB962C8B-B14F-4D97-AF65-F5344CB8AC3E}">
        <p14:creationId xmlns:p14="http://schemas.microsoft.com/office/powerpoint/2010/main" val="2394991484"/>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561AA-7181-04BE-C912-008F6965A2E2}"/>
              </a:ext>
            </a:extLst>
          </p:cNvPr>
          <p:cNvSpPr>
            <a:spLocks noGrp="1"/>
          </p:cNvSpPr>
          <p:nvPr>
            <p:ph type="title"/>
          </p:nvPr>
        </p:nvSpPr>
        <p:spPr>
          <a:xfrm>
            <a:off x="-1" y="462573"/>
            <a:ext cx="9143999" cy="371400"/>
          </a:xfrm>
        </p:spPr>
        <p:txBody>
          <a:bodyPr>
            <a:noAutofit/>
          </a:bodyPr>
          <a:lstStyle/>
          <a:p>
            <a:r>
              <a:rPr lang="en-US" dirty="0">
                <a:solidFill>
                  <a:schemeClr val="accent1">
                    <a:lumMod val="50000"/>
                  </a:schemeClr>
                </a:solidFill>
              </a:rPr>
              <a:t>Energy consumption for some types of products</a:t>
            </a:r>
          </a:p>
        </p:txBody>
      </p:sp>
      <p:sp>
        <p:nvSpPr>
          <p:cNvPr id="6" name="TextBox 5">
            <a:extLst>
              <a:ext uri="{FF2B5EF4-FFF2-40B4-BE49-F238E27FC236}">
                <a16:creationId xmlns:a16="http://schemas.microsoft.com/office/drawing/2014/main" id="{E5CAB64A-B4BA-FC31-BCF4-28132520EF24}"/>
              </a:ext>
            </a:extLst>
          </p:cNvPr>
          <p:cNvSpPr txBox="1"/>
          <p:nvPr/>
        </p:nvSpPr>
        <p:spPr>
          <a:xfrm>
            <a:off x="316167" y="987407"/>
            <a:ext cx="4091553" cy="523220"/>
          </a:xfrm>
          <a:prstGeom prst="rect">
            <a:avLst/>
          </a:prstGeom>
          <a:noFill/>
        </p:spPr>
        <p:txBody>
          <a:bodyPr wrap="square">
            <a:spAutoFit/>
          </a:bodyPr>
          <a:lstStyle/>
          <a:p>
            <a:pPr algn="ctr"/>
            <a:r>
              <a:rPr lang="en-US"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Bleached Hardwood Kraft Pulp</a:t>
            </a:r>
            <a:r>
              <a:rPr lang="en-US" b="1" dirty="0">
                <a:latin typeface="Arial" panose="020B0604020202020204" pitchFamily="34" charset="0"/>
                <a:ea typeface="Times New Roman" panose="02020603050405020304" pitchFamily="18" charset="0"/>
                <a:cs typeface="Times New Roman" panose="02020603050405020304" pitchFamily="18" charset="0"/>
              </a:rPr>
              <a:t>:</a:t>
            </a:r>
            <a:endParaRPr lang="en-US" b="1" dirty="0"/>
          </a:p>
        </p:txBody>
      </p:sp>
      <p:sp>
        <p:nvSpPr>
          <p:cNvPr id="9" name="TextBox 8">
            <a:extLst>
              <a:ext uri="{FF2B5EF4-FFF2-40B4-BE49-F238E27FC236}">
                <a16:creationId xmlns:a16="http://schemas.microsoft.com/office/drawing/2014/main" id="{2072C282-48C4-7FAA-3163-23B144DBA5CF}"/>
              </a:ext>
            </a:extLst>
          </p:cNvPr>
          <p:cNvSpPr txBox="1"/>
          <p:nvPr/>
        </p:nvSpPr>
        <p:spPr>
          <a:xfrm>
            <a:off x="4571999" y="1095129"/>
            <a:ext cx="4456366" cy="307777"/>
          </a:xfrm>
          <a:prstGeom prst="rect">
            <a:avLst/>
          </a:prstGeom>
          <a:noFill/>
        </p:spPr>
        <p:txBody>
          <a:bodyPr wrap="square">
            <a:spAutoFit/>
          </a:bodyPr>
          <a:lstStyle/>
          <a:p>
            <a:pPr algn="ctr"/>
            <a:r>
              <a:rPr lang="da-DK"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Benchmark to produce a ton of Semi-chemical pulp</a:t>
            </a:r>
            <a:endParaRPr lang="en-US" b="1" dirty="0">
              <a:solidFill>
                <a:schemeClr val="tx1"/>
              </a:solidFill>
            </a:endParaRPr>
          </a:p>
        </p:txBody>
      </p:sp>
      <p:graphicFrame>
        <p:nvGraphicFramePr>
          <p:cNvPr id="3" name="Table 2">
            <a:extLst>
              <a:ext uri="{FF2B5EF4-FFF2-40B4-BE49-F238E27FC236}">
                <a16:creationId xmlns:a16="http://schemas.microsoft.com/office/drawing/2014/main" id="{20270699-31AE-D9AF-E9F4-3E37B20DD015}"/>
              </a:ext>
            </a:extLst>
          </p:cNvPr>
          <p:cNvGraphicFramePr>
            <a:graphicFrameLocks noGrp="1"/>
          </p:cNvGraphicFramePr>
          <p:nvPr>
            <p:extLst>
              <p:ext uri="{D42A27DB-BD31-4B8C-83A1-F6EECF244321}">
                <p14:modId xmlns:p14="http://schemas.microsoft.com/office/powerpoint/2010/main" val="2995221921"/>
              </p:ext>
            </p:extLst>
          </p:nvPr>
        </p:nvGraphicFramePr>
        <p:xfrm>
          <a:off x="316167" y="1553818"/>
          <a:ext cx="3898503" cy="2800417"/>
        </p:xfrm>
        <a:graphic>
          <a:graphicData uri="http://schemas.openxmlformats.org/drawingml/2006/table">
            <a:tbl>
              <a:tblPr>
                <a:tableStyleId>{12ACAA50-B3C0-4FEF-8DD3-66675128A787}</a:tableStyleId>
              </a:tblPr>
              <a:tblGrid>
                <a:gridCol w="520840">
                  <a:extLst>
                    <a:ext uri="{9D8B030D-6E8A-4147-A177-3AD203B41FA5}">
                      <a16:colId xmlns:a16="http://schemas.microsoft.com/office/drawing/2014/main" val="498544541"/>
                    </a:ext>
                  </a:extLst>
                </a:gridCol>
                <a:gridCol w="1795650">
                  <a:extLst>
                    <a:ext uri="{9D8B030D-6E8A-4147-A177-3AD203B41FA5}">
                      <a16:colId xmlns:a16="http://schemas.microsoft.com/office/drawing/2014/main" val="3822059053"/>
                    </a:ext>
                  </a:extLst>
                </a:gridCol>
                <a:gridCol w="442870">
                  <a:extLst>
                    <a:ext uri="{9D8B030D-6E8A-4147-A177-3AD203B41FA5}">
                      <a16:colId xmlns:a16="http://schemas.microsoft.com/office/drawing/2014/main" val="2556003687"/>
                    </a:ext>
                  </a:extLst>
                </a:gridCol>
                <a:gridCol w="1139143">
                  <a:extLst>
                    <a:ext uri="{9D8B030D-6E8A-4147-A177-3AD203B41FA5}">
                      <a16:colId xmlns:a16="http://schemas.microsoft.com/office/drawing/2014/main" val="2743355301"/>
                    </a:ext>
                  </a:extLst>
                </a:gridCol>
              </a:tblGrid>
              <a:tr h="209550">
                <a:tc>
                  <a:txBody>
                    <a:bodyPr/>
                    <a:lstStyle/>
                    <a:p>
                      <a:pPr algn="ctr">
                        <a:lnSpc>
                          <a:spcPct val="115000"/>
                        </a:lnSpc>
                        <a:spcBef>
                          <a:spcPts val="200"/>
                        </a:spcBef>
                        <a:spcAft>
                          <a:spcPts val="200"/>
                        </a:spcAft>
                      </a:pPr>
                      <a:r>
                        <a:rPr lang="en-GB" sz="1400" dirty="0">
                          <a:effectLst/>
                        </a:rPr>
                        <a:t>No.</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Material and fuel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Unit</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Benchmark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984467164"/>
                  </a:ext>
                </a:extLst>
              </a:tr>
              <a:tr h="209550">
                <a:tc gridSpan="2">
                  <a:txBody>
                    <a:bodyPr/>
                    <a:lstStyle/>
                    <a:p>
                      <a:pPr>
                        <a:lnSpc>
                          <a:spcPct val="115000"/>
                        </a:lnSpc>
                        <a:spcBef>
                          <a:spcPts val="200"/>
                        </a:spcBef>
                        <a:spcAft>
                          <a:spcPts val="200"/>
                        </a:spcAft>
                      </a:pPr>
                      <a:r>
                        <a:rPr lang="en-GB" sz="1400">
                          <a:effectLst/>
                        </a:rPr>
                        <a:t>Material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287855555"/>
                  </a:ext>
                </a:extLst>
              </a:tr>
              <a:tr h="209550">
                <a:tc>
                  <a:txBody>
                    <a:bodyPr/>
                    <a:lstStyle/>
                    <a:p>
                      <a:pPr algn="ctr">
                        <a:lnSpc>
                          <a:spcPct val="115000"/>
                        </a:lnSpc>
                        <a:spcBef>
                          <a:spcPts val="200"/>
                        </a:spcBef>
                        <a:spcAft>
                          <a:spcPts val="2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dirty="0">
                          <a:effectLst/>
                        </a:rPr>
                        <a:t>Acacia, sandalwood (dry of 50%)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4.180,00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156321443"/>
                  </a:ext>
                </a:extLst>
              </a:tr>
              <a:tr h="209550">
                <a:tc gridSpan="2">
                  <a:txBody>
                    <a:bodyPr/>
                    <a:lstStyle/>
                    <a:p>
                      <a:pPr>
                        <a:lnSpc>
                          <a:spcPct val="115000"/>
                        </a:lnSpc>
                        <a:spcBef>
                          <a:spcPts val="200"/>
                        </a:spcBef>
                        <a:spcAft>
                          <a:spcPts val="200"/>
                        </a:spcAft>
                      </a:pPr>
                      <a:r>
                        <a:rPr lang="en-GB" sz="1400" dirty="0">
                          <a:effectLst/>
                        </a:rPr>
                        <a:t>Fuels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hMerge="1">
                  <a:txBody>
                    <a:bodyPr/>
                    <a:lstStyle/>
                    <a:p>
                      <a:endParaRPr lang="en-US"/>
                    </a:p>
                  </a:txBody>
                  <a:tcPr/>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10464388"/>
                  </a:ext>
                </a:extLst>
              </a:tr>
              <a:tr h="209550">
                <a:tc>
                  <a:txBody>
                    <a:bodyPr/>
                    <a:lstStyle/>
                    <a:p>
                      <a:pPr algn="ctr">
                        <a:lnSpc>
                          <a:spcPct val="115000"/>
                        </a:lnSpc>
                        <a:spcBef>
                          <a:spcPts val="200"/>
                        </a:spcBef>
                        <a:spcAft>
                          <a:spcPts val="2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dirty="0">
                          <a:effectLst/>
                        </a:rPr>
                        <a:t>Electricity</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MWh</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0,32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398567634"/>
                  </a:ext>
                </a:extLst>
              </a:tr>
              <a:tr h="247650">
                <a:tc>
                  <a:txBody>
                    <a:bodyPr/>
                    <a:lstStyle/>
                    <a:p>
                      <a:pPr algn="ctr">
                        <a:lnSpc>
                          <a:spcPct val="115000"/>
                        </a:lnSpc>
                        <a:spcBef>
                          <a:spcPts val="200"/>
                        </a:spcBef>
                        <a:spcAft>
                          <a:spcPts val="2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Water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45,0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497264681"/>
                  </a:ext>
                </a:extLst>
              </a:tr>
              <a:tr h="209550">
                <a:tc>
                  <a:txBody>
                    <a:bodyPr/>
                    <a:lstStyle/>
                    <a:p>
                      <a:pPr algn="ctr">
                        <a:lnSpc>
                          <a:spcPct val="115000"/>
                        </a:lnSpc>
                        <a:spcBef>
                          <a:spcPts val="200"/>
                        </a:spcBef>
                        <a:spcAft>
                          <a:spcPts val="2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Steam for evaporation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ton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2,10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704027483"/>
                  </a:ext>
                </a:extLst>
              </a:tr>
              <a:tr h="209550">
                <a:tc>
                  <a:txBody>
                    <a:bodyPr/>
                    <a:lstStyle/>
                    <a:p>
                      <a:pPr algn="ctr">
                        <a:lnSpc>
                          <a:spcPct val="115000"/>
                        </a:lnSpc>
                        <a:spcBef>
                          <a:spcPts val="200"/>
                        </a:spcBef>
                        <a:spcAft>
                          <a:spcPts val="200"/>
                        </a:spcAft>
                      </a:pPr>
                      <a:r>
                        <a:rPr lang="en-GB" sz="1400">
                          <a:effectLst/>
                        </a:rPr>
                        <a:t>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Steam for digester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ton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1,78</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257578367"/>
                  </a:ext>
                </a:extLst>
              </a:tr>
            </a:tbl>
          </a:graphicData>
        </a:graphic>
      </p:graphicFrame>
      <p:graphicFrame>
        <p:nvGraphicFramePr>
          <p:cNvPr id="5" name="Table 4">
            <a:extLst>
              <a:ext uri="{FF2B5EF4-FFF2-40B4-BE49-F238E27FC236}">
                <a16:creationId xmlns:a16="http://schemas.microsoft.com/office/drawing/2014/main" id="{DC9558C6-4551-5FCE-9EEE-B388674B5043}"/>
              </a:ext>
            </a:extLst>
          </p:cNvPr>
          <p:cNvGraphicFramePr>
            <a:graphicFrameLocks noGrp="1"/>
          </p:cNvGraphicFramePr>
          <p:nvPr>
            <p:extLst>
              <p:ext uri="{D42A27DB-BD31-4B8C-83A1-F6EECF244321}">
                <p14:modId xmlns:p14="http://schemas.microsoft.com/office/powerpoint/2010/main" val="1377718711"/>
              </p:ext>
            </p:extLst>
          </p:nvPr>
        </p:nvGraphicFramePr>
        <p:xfrm>
          <a:off x="4687634" y="1553818"/>
          <a:ext cx="4114799" cy="3184404"/>
        </p:xfrm>
        <a:graphic>
          <a:graphicData uri="http://schemas.openxmlformats.org/drawingml/2006/table">
            <a:tbl>
              <a:tblPr firstRow="1" firstCol="1" lastRow="1" lastCol="1" bandRow="1" bandCol="1">
                <a:tableStyleId>{12ACAA50-B3C0-4FEF-8DD3-66675128A787}</a:tableStyleId>
              </a:tblPr>
              <a:tblGrid>
                <a:gridCol w="326715">
                  <a:extLst>
                    <a:ext uri="{9D8B030D-6E8A-4147-A177-3AD203B41FA5}">
                      <a16:colId xmlns:a16="http://schemas.microsoft.com/office/drawing/2014/main" val="3633311881"/>
                    </a:ext>
                  </a:extLst>
                </a:gridCol>
                <a:gridCol w="1828617">
                  <a:extLst>
                    <a:ext uri="{9D8B030D-6E8A-4147-A177-3AD203B41FA5}">
                      <a16:colId xmlns:a16="http://schemas.microsoft.com/office/drawing/2014/main" val="1892514002"/>
                    </a:ext>
                  </a:extLst>
                </a:gridCol>
                <a:gridCol w="653430">
                  <a:extLst>
                    <a:ext uri="{9D8B030D-6E8A-4147-A177-3AD203B41FA5}">
                      <a16:colId xmlns:a16="http://schemas.microsoft.com/office/drawing/2014/main" val="3049233704"/>
                    </a:ext>
                  </a:extLst>
                </a:gridCol>
                <a:gridCol w="1306037">
                  <a:extLst>
                    <a:ext uri="{9D8B030D-6E8A-4147-A177-3AD203B41FA5}">
                      <a16:colId xmlns:a16="http://schemas.microsoft.com/office/drawing/2014/main" val="1146806636"/>
                    </a:ext>
                  </a:extLst>
                </a:gridCol>
              </a:tblGrid>
              <a:tr h="0">
                <a:tc>
                  <a:txBody>
                    <a:bodyPr/>
                    <a:lstStyle/>
                    <a:p>
                      <a:pPr algn="ctr">
                        <a:lnSpc>
                          <a:spcPct val="115000"/>
                        </a:lnSpc>
                        <a:spcBef>
                          <a:spcPts val="200"/>
                        </a:spcBef>
                        <a:spcAft>
                          <a:spcPts val="200"/>
                        </a:spcAft>
                      </a:pPr>
                      <a:r>
                        <a:rPr lang="en-GB" sz="1100">
                          <a:effectLst/>
                        </a:rPr>
                        <a:t>No.</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dirty="0">
                          <a:effectLst/>
                        </a:rPr>
                        <a:t>Materials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Unit</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Benchmark</a:t>
                      </a:r>
                      <a:r>
                        <a:rPr lang="vi-VN" sz="1400" dirty="0">
                          <a:effectLst/>
                        </a:rPr>
                        <a:t> </a:t>
                      </a:r>
                      <a:r>
                        <a:rPr lang="vi-VN" sz="1400" dirty="0" err="1">
                          <a:effectLst/>
                        </a:rPr>
                        <a:t>per</a:t>
                      </a:r>
                      <a:r>
                        <a:rPr lang="vi-VN" sz="1400" dirty="0">
                          <a:effectLst/>
                        </a:rPr>
                        <a:t> ton </a:t>
                      </a:r>
                      <a:r>
                        <a:rPr lang="vi-VN" sz="1400" dirty="0" err="1">
                          <a:effectLst/>
                        </a:rPr>
                        <a:t>of</a:t>
                      </a:r>
                      <a:r>
                        <a:rPr lang="vi-VN" sz="1400" dirty="0">
                          <a:effectLst/>
                        </a:rPr>
                        <a:t> </a:t>
                      </a:r>
                      <a:r>
                        <a:rPr lang="vi-VN" sz="1400" dirty="0" err="1">
                          <a:effectLst/>
                        </a:rPr>
                        <a:t>prod</a:t>
                      </a:r>
                      <a:r>
                        <a:rPr lang="vi-VN" sz="1400" dirty="0">
                          <a:effectLst/>
                        </a:rPr>
                        <a:t>.</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68634171"/>
                  </a:ext>
                </a:extLst>
              </a:tr>
              <a:tr h="0">
                <a:tc gridSpan="2">
                  <a:txBody>
                    <a:bodyPr/>
                    <a:lstStyle/>
                    <a:p>
                      <a:pPr>
                        <a:lnSpc>
                          <a:spcPct val="115000"/>
                        </a:lnSpc>
                        <a:spcBef>
                          <a:spcPts val="200"/>
                        </a:spcBef>
                        <a:spcAft>
                          <a:spcPts val="200"/>
                        </a:spcAft>
                      </a:pPr>
                      <a:r>
                        <a:rPr lang="en-GB" sz="1400" dirty="0">
                          <a:effectLst/>
                        </a:rPr>
                        <a:t>Main materials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4495989"/>
                  </a:ext>
                </a:extLst>
              </a:tr>
              <a:tr h="0">
                <a:tc>
                  <a:txBody>
                    <a:bodyPr/>
                    <a:lstStyle/>
                    <a:p>
                      <a:pPr algn="ctr">
                        <a:lnSpc>
                          <a:spcPct val="115000"/>
                        </a:lnSpc>
                        <a:spcBef>
                          <a:spcPts val="200"/>
                        </a:spcBef>
                        <a:spcAft>
                          <a:spcPts val="200"/>
                        </a:spcAft>
                      </a:pPr>
                      <a:r>
                        <a:rPr lang="en-GB" sz="1100">
                          <a:effectLst/>
                        </a:rPr>
                        <a:t>1</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dirty="0">
                          <a:effectLst/>
                        </a:rPr>
                        <a:t>Wood</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vi-VN" sz="1400" dirty="0">
                          <a:effectLst/>
                        </a:rPr>
                        <a:t>T</a:t>
                      </a:r>
                      <a:r>
                        <a:rPr lang="en-GB" sz="1400" dirty="0">
                          <a:effectLst/>
                        </a:rPr>
                        <a:t>on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2,8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93215250"/>
                  </a:ext>
                </a:extLst>
              </a:tr>
              <a:tr h="0">
                <a:tc gridSpan="2">
                  <a:txBody>
                    <a:bodyPr/>
                    <a:lstStyle/>
                    <a:p>
                      <a:pPr>
                        <a:lnSpc>
                          <a:spcPct val="115000"/>
                        </a:lnSpc>
                        <a:spcBef>
                          <a:spcPts val="200"/>
                        </a:spcBef>
                        <a:spcAft>
                          <a:spcPts val="200"/>
                        </a:spcAft>
                      </a:pPr>
                      <a:r>
                        <a:rPr lang="en-GB" sz="1400">
                          <a:effectLst/>
                        </a:rPr>
                        <a:t>Chemicals</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a:txBody>
                    <a:bodyPr/>
                    <a:lstStyle/>
                    <a:p>
                      <a:pPr algn="ctr">
                        <a:lnSpc>
                          <a:spcPct val="115000"/>
                        </a:lnSpc>
                        <a:spcBef>
                          <a:spcPts val="200"/>
                        </a:spcBef>
                        <a:spcAft>
                          <a:spcPts val="2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04585906"/>
                  </a:ext>
                </a:extLst>
              </a:tr>
              <a:tr h="0">
                <a:tc>
                  <a:txBody>
                    <a:bodyPr/>
                    <a:lstStyle/>
                    <a:p>
                      <a:pPr algn="ctr">
                        <a:lnSpc>
                          <a:spcPct val="115000"/>
                        </a:lnSpc>
                        <a:spcBef>
                          <a:spcPts val="200"/>
                        </a:spcBef>
                        <a:spcAft>
                          <a:spcPts val="200"/>
                        </a:spcAft>
                      </a:pPr>
                      <a:r>
                        <a:rPr lang="en-GB" sz="1100">
                          <a:effectLst/>
                        </a:rPr>
                        <a:t>1</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NaOH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125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54236007"/>
                  </a:ext>
                </a:extLst>
              </a:tr>
              <a:tr h="0">
                <a:tc>
                  <a:txBody>
                    <a:bodyPr/>
                    <a:lstStyle/>
                    <a:p>
                      <a:pPr algn="ctr">
                        <a:lnSpc>
                          <a:spcPct val="115000"/>
                        </a:lnSpc>
                        <a:spcBef>
                          <a:spcPts val="200"/>
                        </a:spcBef>
                        <a:spcAft>
                          <a:spcPts val="200"/>
                        </a:spcAft>
                      </a:pPr>
                      <a:r>
                        <a:rPr lang="en-GB" sz="1100">
                          <a:effectLst/>
                        </a:rPr>
                        <a:t>2</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H</a:t>
                      </a:r>
                      <a:r>
                        <a:rPr lang="en-GB" sz="1400" baseline="-25000">
                          <a:effectLst/>
                        </a:rPr>
                        <a:t>2</a:t>
                      </a:r>
                      <a:r>
                        <a:rPr lang="en-GB" sz="1400">
                          <a:effectLst/>
                        </a:rPr>
                        <a:t>O</a:t>
                      </a:r>
                      <a:r>
                        <a:rPr lang="en-GB" sz="1400" baseline="-25000">
                          <a:effectLst/>
                        </a:rPr>
                        <a:t>2</a:t>
                      </a:r>
                      <a:r>
                        <a:rPr lang="en-GB" sz="1400">
                          <a:effectLst/>
                        </a:rPr>
                        <a:t> 50%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95</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76926137"/>
                  </a:ext>
                </a:extLst>
              </a:tr>
              <a:tr h="0">
                <a:tc>
                  <a:txBody>
                    <a:bodyPr/>
                    <a:lstStyle/>
                    <a:p>
                      <a:pPr algn="ctr">
                        <a:lnSpc>
                          <a:spcPct val="115000"/>
                        </a:lnSpc>
                        <a:spcBef>
                          <a:spcPts val="200"/>
                        </a:spcBef>
                        <a:spcAft>
                          <a:spcPts val="200"/>
                        </a:spcAft>
                      </a:pPr>
                      <a:r>
                        <a:rPr lang="en-GB" sz="1100">
                          <a:effectLst/>
                        </a:rPr>
                        <a:t>3</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Na</a:t>
                      </a:r>
                      <a:r>
                        <a:rPr lang="en-GB" sz="1400" baseline="-25000">
                          <a:effectLst/>
                        </a:rPr>
                        <a:t>2</a:t>
                      </a:r>
                      <a:r>
                        <a:rPr lang="en-GB" sz="1400">
                          <a:effectLst/>
                        </a:rPr>
                        <a:t>SiO</a:t>
                      </a:r>
                      <a:r>
                        <a:rPr lang="en-GB" sz="1400" baseline="-250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55</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02427076"/>
                  </a:ext>
                </a:extLst>
              </a:tr>
              <a:tr h="0">
                <a:tc>
                  <a:txBody>
                    <a:bodyPr/>
                    <a:lstStyle/>
                    <a:p>
                      <a:pPr algn="ctr">
                        <a:lnSpc>
                          <a:spcPct val="115000"/>
                        </a:lnSpc>
                        <a:spcBef>
                          <a:spcPts val="200"/>
                        </a:spcBef>
                        <a:spcAft>
                          <a:spcPts val="200"/>
                        </a:spcAft>
                      </a:pPr>
                      <a:r>
                        <a:rPr lang="en-GB" sz="1100">
                          <a:effectLst/>
                        </a:rPr>
                        <a:t>4</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DTPA</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1,2</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87205768"/>
                  </a:ext>
                </a:extLst>
              </a:tr>
              <a:tr h="0">
                <a:tc gridSpan="2">
                  <a:txBody>
                    <a:bodyPr/>
                    <a:lstStyle/>
                    <a:p>
                      <a:pPr>
                        <a:lnSpc>
                          <a:spcPct val="115000"/>
                        </a:lnSpc>
                        <a:spcBef>
                          <a:spcPts val="200"/>
                        </a:spcBef>
                        <a:spcAft>
                          <a:spcPts val="200"/>
                        </a:spcAft>
                      </a:pPr>
                      <a:r>
                        <a:rPr lang="en-GB" sz="1400">
                          <a:effectLst/>
                        </a:rPr>
                        <a:t>Fuels, energy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64481551"/>
                  </a:ext>
                </a:extLst>
              </a:tr>
              <a:tr h="0">
                <a:tc>
                  <a:txBody>
                    <a:bodyPr/>
                    <a:lstStyle/>
                    <a:p>
                      <a:pPr algn="ctr">
                        <a:lnSpc>
                          <a:spcPct val="115000"/>
                        </a:lnSpc>
                        <a:spcBef>
                          <a:spcPts val="200"/>
                        </a:spcBef>
                        <a:spcAft>
                          <a:spcPts val="200"/>
                        </a:spcAft>
                      </a:pPr>
                      <a:r>
                        <a:rPr lang="en-GB" sz="1100">
                          <a:effectLst/>
                        </a:rPr>
                        <a:t>1</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Steam</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Ton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0,4</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87744434"/>
                  </a:ext>
                </a:extLst>
              </a:tr>
              <a:tr h="0">
                <a:tc>
                  <a:txBody>
                    <a:bodyPr/>
                    <a:lstStyle/>
                    <a:p>
                      <a:pPr algn="ctr">
                        <a:lnSpc>
                          <a:spcPct val="115000"/>
                        </a:lnSpc>
                        <a:spcBef>
                          <a:spcPts val="200"/>
                        </a:spcBef>
                        <a:spcAft>
                          <a:spcPts val="200"/>
                        </a:spcAft>
                      </a:pPr>
                      <a:r>
                        <a:rPr lang="en-GB" sz="1100">
                          <a:effectLst/>
                        </a:rPr>
                        <a:t>2</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Electricity</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err="1">
                          <a:effectLst/>
                        </a:rPr>
                        <a:t>Kwh</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1850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4611108"/>
                  </a:ext>
                </a:extLst>
              </a:tr>
              <a:tr h="0">
                <a:tc>
                  <a:txBody>
                    <a:bodyPr/>
                    <a:lstStyle/>
                    <a:p>
                      <a:pPr algn="ctr">
                        <a:lnSpc>
                          <a:spcPct val="115000"/>
                        </a:lnSpc>
                        <a:spcBef>
                          <a:spcPts val="200"/>
                        </a:spcBef>
                        <a:spcAft>
                          <a:spcPts val="200"/>
                        </a:spcAft>
                      </a:pPr>
                      <a:r>
                        <a:rPr lang="en-GB" sz="1100">
                          <a:effectLst/>
                        </a:rPr>
                        <a:t>3</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Water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45</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57517160"/>
                  </a:ext>
                </a:extLst>
              </a:tr>
            </a:tbl>
          </a:graphicData>
        </a:graphic>
      </p:graphicFrame>
    </p:spTree>
    <p:extLst>
      <p:ext uri="{BB962C8B-B14F-4D97-AF65-F5344CB8AC3E}">
        <p14:creationId xmlns:p14="http://schemas.microsoft.com/office/powerpoint/2010/main" val="3003831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4C9E6-86D7-5629-74CF-D854213D25F5}"/>
              </a:ext>
            </a:extLst>
          </p:cNvPr>
          <p:cNvSpPr>
            <a:spLocks noGrp="1"/>
          </p:cNvSpPr>
          <p:nvPr>
            <p:ph type="title"/>
          </p:nvPr>
        </p:nvSpPr>
        <p:spPr/>
        <p:txBody>
          <a:bodyPr>
            <a:noAutofit/>
          </a:bodyPr>
          <a:lstStyle/>
          <a:p>
            <a:r>
              <a:rPr lang="en-US" dirty="0">
                <a:solidFill>
                  <a:schemeClr val="accent1">
                    <a:lumMod val="50000"/>
                  </a:schemeClr>
                </a:solidFill>
              </a:rPr>
              <a:t>Energy consumption for some product types</a:t>
            </a:r>
          </a:p>
        </p:txBody>
      </p:sp>
      <p:sp>
        <p:nvSpPr>
          <p:cNvPr id="6" name="TextBox 5">
            <a:extLst>
              <a:ext uri="{FF2B5EF4-FFF2-40B4-BE49-F238E27FC236}">
                <a16:creationId xmlns:a16="http://schemas.microsoft.com/office/drawing/2014/main" id="{2CE7C4B0-96DB-8EB9-73D0-0D6E2E64594D}"/>
              </a:ext>
            </a:extLst>
          </p:cNvPr>
          <p:cNvSpPr txBox="1"/>
          <p:nvPr/>
        </p:nvSpPr>
        <p:spPr>
          <a:xfrm>
            <a:off x="162733" y="889240"/>
            <a:ext cx="4029559" cy="523220"/>
          </a:xfrm>
          <a:prstGeom prst="rect">
            <a:avLst/>
          </a:prstGeom>
          <a:noFill/>
        </p:spPr>
        <p:txBody>
          <a:bodyPr wrap="square">
            <a:spAutoFit/>
          </a:bodyPr>
          <a:lstStyle/>
          <a:p>
            <a:pPr algn="ctr"/>
            <a:r>
              <a:rPr lang="da-DK"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newsprint production</a:t>
            </a:r>
            <a:endParaRPr lang="en-US" b="1" dirty="0"/>
          </a:p>
        </p:txBody>
      </p:sp>
      <p:sp>
        <p:nvSpPr>
          <p:cNvPr id="8" name="TextBox 7">
            <a:extLst>
              <a:ext uri="{FF2B5EF4-FFF2-40B4-BE49-F238E27FC236}">
                <a16:creationId xmlns:a16="http://schemas.microsoft.com/office/drawing/2014/main" id="{54FB38B9-FDA7-FA31-8F99-C6AB7109AB11}"/>
              </a:ext>
            </a:extLst>
          </p:cNvPr>
          <p:cNvSpPr txBox="1"/>
          <p:nvPr/>
        </p:nvSpPr>
        <p:spPr>
          <a:xfrm>
            <a:off x="4356000" y="889240"/>
            <a:ext cx="4599867" cy="523220"/>
          </a:xfrm>
          <a:prstGeom prst="rect">
            <a:avLst/>
          </a:prstGeom>
          <a:noFill/>
        </p:spPr>
        <p:txBody>
          <a:bodyPr wrap="square">
            <a:spAutoFit/>
          </a:bodyPr>
          <a:lstStyle/>
          <a:p>
            <a:pPr algn="ctr"/>
            <a:r>
              <a:rPr lang="en-US"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printing paper and writing paper</a:t>
            </a:r>
            <a:endParaRPr lang="en-US" b="1" dirty="0"/>
          </a:p>
        </p:txBody>
      </p:sp>
      <p:graphicFrame>
        <p:nvGraphicFramePr>
          <p:cNvPr id="9" name="Table 8">
            <a:extLst>
              <a:ext uri="{FF2B5EF4-FFF2-40B4-BE49-F238E27FC236}">
                <a16:creationId xmlns:a16="http://schemas.microsoft.com/office/drawing/2014/main" id="{52A1070F-C95A-AFA6-A8D0-4B68BB37EEBE}"/>
              </a:ext>
            </a:extLst>
          </p:cNvPr>
          <p:cNvGraphicFramePr>
            <a:graphicFrameLocks noGrp="1"/>
          </p:cNvGraphicFramePr>
          <p:nvPr>
            <p:extLst>
              <p:ext uri="{D42A27DB-BD31-4B8C-83A1-F6EECF244321}">
                <p14:modId xmlns:p14="http://schemas.microsoft.com/office/powerpoint/2010/main" val="127671234"/>
              </p:ext>
            </p:extLst>
          </p:nvPr>
        </p:nvGraphicFramePr>
        <p:xfrm>
          <a:off x="4383867" y="1518825"/>
          <a:ext cx="4572000" cy="3378137"/>
        </p:xfrm>
        <a:graphic>
          <a:graphicData uri="http://schemas.openxmlformats.org/drawingml/2006/table">
            <a:tbl>
              <a:tblPr>
                <a:tableStyleId>{12ACAA50-B3C0-4FEF-8DD3-66675128A787}</a:tableStyleId>
              </a:tblPr>
              <a:tblGrid>
                <a:gridCol w="548640">
                  <a:extLst>
                    <a:ext uri="{9D8B030D-6E8A-4147-A177-3AD203B41FA5}">
                      <a16:colId xmlns:a16="http://schemas.microsoft.com/office/drawing/2014/main" val="3779271312"/>
                    </a:ext>
                  </a:extLst>
                </a:gridCol>
                <a:gridCol w="2011680">
                  <a:extLst>
                    <a:ext uri="{9D8B030D-6E8A-4147-A177-3AD203B41FA5}">
                      <a16:colId xmlns:a16="http://schemas.microsoft.com/office/drawing/2014/main" val="1736562632"/>
                    </a:ext>
                  </a:extLst>
                </a:gridCol>
                <a:gridCol w="574213">
                  <a:extLst>
                    <a:ext uri="{9D8B030D-6E8A-4147-A177-3AD203B41FA5}">
                      <a16:colId xmlns:a16="http://schemas.microsoft.com/office/drawing/2014/main" val="689216414"/>
                    </a:ext>
                  </a:extLst>
                </a:gridCol>
                <a:gridCol w="1437467">
                  <a:extLst>
                    <a:ext uri="{9D8B030D-6E8A-4147-A177-3AD203B41FA5}">
                      <a16:colId xmlns:a16="http://schemas.microsoft.com/office/drawing/2014/main" val="919818090"/>
                    </a:ext>
                  </a:extLst>
                </a:gridCol>
              </a:tblGrid>
              <a:tr h="407686">
                <a:tc>
                  <a:txBody>
                    <a:bodyPr/>
                    <a:lstStyle/>
                    <a:p>
                      <a:pPr algn="ctr">
                        <a:lnSpc>
                          <a:spcPct val="115000"/>
                        </a:lnSpc>
                        <a:spcAft>
                          <a:spcPts val="1000"/>
                        </a:spcAft>
                      </a:pPr>
                      <a:r>
                        <a:rPr lang="en-US" sz="1400" b="0" dirty="0">
                          <a:effectLst/>
                        </a:rPr>
                        <a:t>No.</a:t>
                      </a:r>
                    </a:p>
                    <a:p>
                      <a:pPr algn="ct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Materials</a:t>
                      </a:r>
                    </a:p>
                    <a:p>
                      <a:pP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Unit</a:t>
                      </a:r>
                      <a:endParaRPr lang="en-US" sz="1400" dirty="0">
                        <a:effectLst/>
                      </a:endParaRPr>
                    </a:p>
                    <a:p>
                      <a:pPr algn="ct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Benchmark</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901281254"/>
                  </a:ext>
                </a:extLst>
              </a:tr>
              <a:tr h="231775">
                <a:tc gridSpan="2">
                  <a:txBody>
                    <a:bodyPr/>
                    <a:lstStyle/>
                    <a:p>
                      <a:pPr>
                        <a:lnSpc>
                          <a:spcPct val="115000"/>
                        </a:lnSpc>
                        <a:spcAft>
                          <a:spcPts val="1000"/>
                        </a:spcAft>
                      </a:pPr>
                      <a:r>
                        <a:rPr lang="en-GB" sz="1400" dirty="0">
                          <a:effectLst/>
                        </a:rPr>
                        <a:t>Main material</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984057959"/>
                  </a:ext>
                </a:extLst>
              </a:tr>
              <a:tr h="231775">
                <a:tc>
                  <a:txBody>
                    <a:bodyPr/>
                    <a:lstStyle/>
                    <a:p>
                      <a:pPr algn="ctr">
                        <a:lnSpc>
                          <a:spcPct val="115000"/>
                        </a:lnSpc>
                        <a:spcAft>
                          <a:spcPts val="1000"/>
                        </a:spcAft>
                      </a:pPr>
                      <a:r>
                        <a:rPr lang="en-GB" sz="1400" b="0">
                          <a:effectLst/>
                        </a:rPr>
                        <a:t>1</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Pulp</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kg</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208</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53130345"/>
                  </a:ext>
                </a:extLst>
              </a:tr>
              <a:tr h="231775">
                <a:tc>
                  <a:txBody>
                    <a:bodyPr/>
                    <a:lstStyle/>
                    <a:p>
                      <a:pPr algn="ctr">
                        <a:lnSpc>
                          <a:spcPct val="115000"/>
                        </a:lnSpc>
                        <a:spcAft>
                          <a:spcPts val="1000"/>
                        </a:spcAft>
                      </a:pPr>
                      <a:r>
                        <a:rPr lang="en-GB" sz="1400" b="0">
                          <a:effectLst/>
                        </a:rPr>
                        <a:t>2</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Paper margin</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842</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62799258"/>
                  </a:ext>
                </a:extLst>
              </a:tr>
              <a:tr h="231775">
                <a:tc gridSpan="2">
                  <a:txBody>
                    <a:bodyPr/>
                    <a:lstStyle/>
                    <a:p>
                      <a:pPr>
                        <a:lnSpc>
                          <a:spcPct val="115000"/>
                        </a:lnSpc>
                        <a:spcAft>
                          <a:spcPts val="1000"/>
                        </a:spcAft>
                      </a:pPr>
                      <a:r>
                        <a:rPr lang="en-GB" sz="1400" b="0" dirty="0">
                          <a:effectLst/>
                        </a:rPr>
                        <a:t>Chemicals</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76079393"/>
                  </a:ext>
                </a:extLst>
              </a:tr>
              <a:tr h="231775">
                <a:tc>
                  <a:txBody>
                    <a:bodyPr/>
                    <a:lstStyle/>
                    <a:p>
                      <a:pPr algn="ctr">
                        <a:lnSpc>
                          <a:spcPct val="115000"/>
                        </a:lnSpc>
                        <a:spcAft>
                          <a:spcPts val="1000"/>
                        </a:spcAft>
                      </a:pPr>
                      <a:r>
                        <a:rPr lang="en-GB" sz="1400" b="0">
                          <a:effectLst/>
                        </a:rPr>
                        <a:t>1</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a:effectLst/>
                        </a:rPr>
                        <a:t>CaCO</a:t>
                      </a:r>
                      <a:r>
                        <a:rPr lang="en-GB" sz="1400" b="0" baseline="-25000">
                          <a:effectLst/>
                        </a:rPr>
                        <a:t>3</a:t>
                      </a: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kg</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145</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884833440"/>
                  </a:ext>
                </a:extLst>
              </a:tr>
              <a:tr h="231775">
                <a:tc>
                  <a:txBody>
                    <a:bodyPr/>
                    <a:lstStyle/>
                    <a:p>
                      <a:pPr algn="ctr">
                        <a:lnSpc>
                          <a:spcPct val="115000"/>
                        </a:lnSpc>
                        <a:spcAft>
                          <a:spcPts val="1000"/>
                        </a:spcAft>
                      </a:pPr>
                      <a:r>
                        <a:rPr lang="en-GB" sz="1400" b="0">
                          <a:effectLst/>
                        </a:rPr>
                        <a:t>2</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Kaolin</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kg</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18</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63226233"/>
                  </a:ext>
                </a:extLst>
              </a:tr>
              <a:tr h="231775">
                <a:tc>
                  <a:txBody>
                    <a:bodyPr/>
                    <a:lstStyle/>
                    <a:p>
                      <a:pPr algn="ctr">
                        <a:lnSpc>
                          <a:spcPct val="115000"/>
                        </a:lnSpc>
                        <a:spcAft>
                          <a:spcPts val="1000"/>
                        </a:spcAft>
                      </a:pPr>
                      <a:r>
                        <a:rPr lang="en-GB" sz="1400" b="0">
                          <a:effectLst/>
                        </a:rPr>
                        <a:t>3</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Anionic starch</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kg</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10</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187391554"/>
                  </a:ext>
                </a:extLst>
              </a:tr>
              <a:tr h="231775">
                <a:tc gridSpan="2">
                  <a:txBody>
                    <a:bodyPr/>
                    <a:lstStyle/>
                    <a:p>
                      <a:pPr>
                        <a:lnSpc>
                          <a:spcPct val="115000"/>
                        </a:lnSpc>
                        <a:spcAft>
                          <a:spcPts val="1000"/>
                        </a:spcAft>
                      </a:pPr>
                      <a:r>
                        <a:rPr lang="en-GB" sz="1400" dirty="0">
                          <a:effectLst/>
                        </a:rPr>
                        <a:t>Fuels, energy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906352621"/>
                  </a:ext>
                </a:extLst>
              </a:tr>
              <a:tr h="231775">
                <a:tc>
                  <a:txBody>
                    <a:bodyPr/>
                    <a:lstStyle/>
                    <a:p>
                      <a:pPr algn="ctr">
                        <a:lnSpc>
                          <a:spcPct val="115000"/>
                        </a:lnSpc>
                        <a:spcAft>
                          <a:spcPts val="1000"/>
                        </a:spcAft>
                      </a:pPr>
                      <a:r>
                        <a:rPr lang="en-GB" sz="1400" b="0">
                          <a:effectLst/>
                        </a:rPr>
                        <a:t>1</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solidFill>
                            <a:srgbClr val="000000"/>
                          </a:solidFill>
                          <a:effectLst/>
                          <a:latin typeface="Arial"/>
                          <a:ea typeface="Times New Roman" panose="02020603050405020304" pitchFamily="18" charset="0"/>
                          <a:cs typeface="Arial"/>
                        </a:rPr>
                        <a:t>Water</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m</a:t>
                      </a:r>
                      <a:r>
                        <a:rPr lang="en-GB" sz="1400" b="0" baseline="30000" dirty="0">
                          <a:effectLst/>
                        </a:rPr>
                        <a:t>3</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30</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582279737"/>
                  </a:ext>
                </a:extLst>
              </a:tr>
              <a:tr h="231775">
                <a:tc>
                  <a:txBody>
                    <a:bodyPr/>
                    <a:lstStyle/>
                    <a:p>
                      <a:pPr algn="ctr">
                        <a:lnSpc>
                          <a:spcPct val="115000"/>
                        </a:lnSpc>
                        <a:spcAft>
                          <a:spcPts val="1000"/>
                        </a:spcAft>
                      </a:pPr>
                      <a:r>
                        <a:rPr lang="en-GB" sz="1400" b="0">
                          <a:effectLst/>
                        </a:rPr>
                        <a:t>2</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Coal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kg</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0</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108200711"/>
                  </a:ext>
                </a:extLst>
              </a:tr>
              <a:tr h="231775">
                <a:tc>
                  <a:txBody>
                    <a:bodyPr/>
                    <a:lstStyle/>
                    <a:p>
                      <a:pPr algn="ctr">
                        <a:lnSpc>
                          <a:spcPct val="115000"/>
                        </a:lnSpc>
                        <a:spcAft>
                          <a:spcPts val="1000"/>
                        </a:spcAft>
                      </a:pPr>
                      <a:r>
                        <a:rPr lang="en-GB" sz="1400" b="0">
                          <a:effectLst/>
                        </a:rPr>
                        <a:t>3</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Electricity</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kwh</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620</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650736737"/>
                  </a:ext>
                </a:extLst>
              </a:tr>
              <a:tr h="231775">
                <a:tc>
                  <a:txBody>
                    <a:bodyPr/>
                    <a:lstStyle/>
                    <a:p>
                      <a:pPr algn="ctr">
                        <a:lnSpc>
                          <a:spcPct val="115000"/>
                        </a:lnSpc>
                        <a:spcAft>
                          <a:spcPts val="1000"/>
                        </a:spcAft>
                      </a:pPr>
                      <a:r>
                        <a:rPr lang="en-GB" sz="1400" b="0">
                          <a:effectLst/>
                        </a:rPr>
                        <a:t>4</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Other fuels</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kg</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610</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00384873"/>
                  </a:ext>
                </a:extLst>
              </a:tr>
            </a:tbl>
          </a:graphicData>
        </a:graphic>
      </p:graphicFrame>
      <p:graphicFrame>
        <p:nvGraphicFramePr>
          <p:cNvPr id="3" name="Table 2">
            <a:extLst>
              <a:ext uri="{FF2B5EF4-FFF2-40B4-BE49-F238E27FC236}">
                <a16:creationId xmlns:a16="http://schemas.microsoft.com/office/drawing/2014/main" id="{CA5ED4B2-927E-B1D2-B534-24E2EC52C6D2}"/>
              </a:ext>
            </a:extLst>
          </p:cNvPr>
          <p:cNvGraphicFramePr>
            <a:graphicFrameLocks noGrp="1"/>
          </p:cNvGraphicFramePr>
          <p:nvPr>
            <p:extLst>
              <p:ext uri="{D42A27DB-BD31-4B8C-83A1-F6EECF244321}">
                <p14:modId xmlns:p14="http://schemas.microsoft.com/office/powerpoint/2010/main" val="1877948405"/>
              </p:ext>
            </p:extLst>
          </p:nvPr>
        </p:nvGraphicFramePr>
        <p:xfrm>
          <a:off x="162733" y="1518825"/>
          <a:ext cx="4029559" cy="2914587"/>
        </p:xfrm>
        <a:graphic>
          <a:graphicData uri="http://schemas.openxmlformats.org/drawingml/2006/table">
            <a:tbl>
              <a:tblPr>
                <a:tableStyleId>{12ACAA50-B3C0-4FEF-8DD3-66675128A787}</a:tableStyleId>
              </a:tblPr>
              <a:tblGrid>
                <a:gridCol w="483547">
                  <a:extLst>
                    <a:ext uri="{9D8B030D-6E8A-4147-A177-3AD203B41FA5}">
                      <a16:colId xmlns:a16="http://schemas.microsoft.com/office/drawing/2014/main" val="4041179723"/>
                    </a:ext>
                  </a:extLst>
                </a:gridCol>
                <a:gridCol w="1548123">
                  <a:extLst>
                    <a:ext uri="{9D8B030D-6E8A-4147-A177-3AD203B41FA5}">
                      <a16:colId xmlns:a16="http://schemas.microsoft.com/office/drawing/2014/main" val="2407524813"/>
                    </a:ext>
                  </a:extLst>
                </a:gridCol>
                <a:gridCol w="950204">
                  <a:extLst>
                    <a:ext uri="{9D8B030D-6E8A-4147-A177-3AD203B41FA5}">
                      <a16:colId xmlns:a16="http://schemas.microsoft.com/office/drawing/2014/main" val="3467298275"/>
                    </a:ext>
                  </a:extLst>
                </a:gridCol>
                <a:gridCol w="1047685">
                  <a:extLst>
                    <a:ext uri="{9D8B030D-6E8A-4147-A177-3AD203B41FA5}">
                      <a16:colId xmlns:a16="http://schemas.microsoft.com/office/drawing/2014/main" val="756041090"/>
                    </a:ext>
                  </a:extLst>
                </a:gridCol>
              </a:tblGrid>
              <a:tr h="381000">
                <a:tc>
                  <a:txBody>
                    <a:bodyPr/>
                    <a:lstStyle/>
                    <a:p>
                      <a:pPr algn="ctr">
                        <a:lnSpc>
                          <a:spcPct val="115000"/>
                        </a:lnSpc>
                        <a:spcAft>
                          <a:spcPts val="1000"/>
                        </a:spcAft>
                      </a:pPr>
                      <a:r>
                        <a:rPr lang="en-GB" sz="1400" dirty="0">
                          <a:effectLst/>
                        </a:rPr>
                        <a:t>No. </a:t>
                      </a:r>
                      <a:endParaRPr lang="en-US" sz="1400" dirty="0">
                        <a:effectLst/>
                      </a:endParaRPr>
                    </a:p>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Materials</a:t>
                      </a:r>
                      <a:endParaRPr lang="en-US" sz="1400" dirty="0">
                        <a:effectLst/>
                      </a:endParaRPr>
                    </a:p>
                    <a:p>
                      <a:pP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Unit</a:t>
                      </a:r>
                      <a:endParaRPr lang="en-US" sz="1400" dirty="0">
                        <a:effectLst/>
                      </a:endParaRPr>
                    </a:p>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Benchmark </a:t>
                      </a:r>
                      <a:endParaRPr lang="en-US" sz="1400" dirty="0">
                        <a:effectLst/>
                      </a:endParaRPr>
                    </a:p>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422973244"/>
                  </a:ext>
                </a:extLst>
              </a:tr>
              <a:tr h="231775">
                <a:tc gridSpan="2">
                  <a:txBody>
                    <a:bodyPr/>
                    <a:lstStyle/>
                    <a:p>
                      <a:pPr>
                        <a:lnSpc>
                          <a:spcPct val="115000"/>
                        </a:lnSpc>
                        <a:spcAft>
                          <a:spcPts val="1000"/>
                        </a:spcAft>
                      </a:pPr>
                      <a:r>
                        <a:rPr lang="en-GB" sz="1400" dirty="0">
                          <a:effectLst/>
                        </a:rPr>
                        <a:t>Main material</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661888822"/>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Newspaper edge</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1350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864126360"/>
                  </a:ext>
                </a:extLst>
              </a:tr>
              <a:tr h="231775">
                <a:tc gridSpan="2">
                  <a:txBody>
                    <a:bodyPr/>
                    <a:lstStyle/>
                    <a:p>
                      <a:pPr>
                        <a:lnSpc>
                          <a:spcPct val="115000"/>
                        </a:lnSpc>
                        <a:spcAft>
                          <a:spcPts val="1000"/>
                        </a:spcAft>
                      </a:pPr>
                      <a:r>
                        <a:rPr lang="en-GB" sz="1400" dirty="0">
                          <a:effectLst/>
                        </a:rPr>
                        <a:t>Chemicals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419031278"/>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CaCO3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559332953"/>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AKD glue</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151290818"/>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Cation starch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052419444"/>
                  </a:ext>
                </a:extLst>
              </a:tr>
              <a:tr h="231775">
                <a:tc gridSpan="2">
                  <a:txBody>
                    <a:bodyPr/>
                    <a:lstStyle/>
                    <a:p>
                      <a:pPr>
                        <a:lnSpc>
                          <a:spcPct val="115000"/>
                        </a:lnSpc>
                        <a:spcAft>
                          <a:spcPts val="1000"/>
                        </a:spcAft>
                      </a:pPr>
                      <a:r>
                        <a:rPr lang="en-GB" sz="1400" dirty="0">
                          <a:effectLst/>
                        </a:rPr>
                        <a:t>Fuels, energy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579260334"/>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Water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60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427661873"/>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Coal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300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923092586"/>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Electricity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1100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307982496"/>
                  </a:ext>
                </a:extLst>
              </a:tr>
            </a:tbl>
          </a:graphicData>
        </a:graphic>
      </p:graphicFrame>
    </p:spTree>
    <p:extLst>
      <p:ext uri="{BB962C8B-B14F-4D97-AF65-F5344CB8AC3E}">
        <p14:creationId xmlns:p14="http://schemas.microsoft.com/office/powerpoint/2010/main" val="3355888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0" y="364380"/>
            <a:ext cx="9144000" cy="490538"/>
          </a:xfrm>
        </p:spPr>
        <p:txBody>
          <a:bodyPr>
            <a:noAutofit/>
          </a:body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
        <p:nvSpPr>
          <p:cNvPr id="9" name="TextBox 8">
            <a:extLst>
              <a:ext uri="{FF2B5EF4-FFF2-40B4-BE49-F238E27FC236}">
                <a16:creationId xmlns:a16="http://schemas.microsoft.com/office/drawing/2014/main" id="{7FBDC757-5291-6A07-2228-33809C02819C}"/>
              </a:ext>
            </a:extLst>
          </p:cNvPr>
          <p:cNvSpPr txBox="1"/>
          <p:nvPr/>
        </p:nvSpPr>
        <p:spPr>
          <a:xfrm>
            <a:off x="571406" y="4278572"/>
            <a:ext cx="8376651" cy="307777"/>
          </a:xfrm>
          <a:prstGeom prst="rect">
            <a:avLst/>
          </a:prstGeom>
          <a:noFill/>
        </p:spPr>
        <p:txBody>
          <a:bodyPr wrap="square">
            <a:spAutoFit/>
          </a:bodyPr>
          <a:lstStyle/>
          <a:p>
            <a:r>
              <a:rPr lang="en-GB" b="1" dirty="0">
                <a:effectLst/>
                <a:latin typeface="Verdana" panose="020B0604030504040204" pitchFamily="34" charset="0"/>
                <a:ea typeface="Yu Mincho" panose="02020400000000000000" pitchFamily="18" charset="-128"/>
                <a:cs typeface="Times New Roman" panose="02020603050405020304" pitchFamily="18" charset="0"/>
              </a:rPr>
              <a:t>Bleached Hardwood Kraft Pulp </a:t>
            </a:r>
            <a:r>
              <a:rPr lang="en-US" b="1" dirty="0">
                <a:effectLst/>
                <a:latin typeface="Verdana" panose="020B0604030504040204" pitchFamily="34" charset="0"/>
                <a:ea typeface="Yu Mincho" panose="02020400000000000000" pitchFamily="18" charset="-128"/>
                <a:cs typeface="Times New Roman" panose="02020603050405020304" pitchFamily="18" charset="0"/>
              </a:rPr>
              <a:t>(BHKP) production line with chemical recovery</a:t>
            </a:r>
            <a:endParaRPr lang="en-US" dirty="0"/>
          </a:p>
        </p:txBody>
      </p:sp>
      <p:pic>
        <p:nvPicPr>
          <p:cNvPr id="5" name="Picture 4" descr="Diagram&#10;&#10;Description automatically generated">
            <a:extLst>
              <a:ext uri="{FF2B5EF4-FFF2-40B4-BE49-F238E27FC236}">
                <a16:creationId xmlns:a16="http://schemas.microsoft.com/office/drawing/2014/main" id="{8CDE4F80-6AAD-C4B2-41E6-90F2B419A049}"/>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1131376" y="1189822"/>
            <a:ext cx="7014088" cy="3088750"/>
          </a:xfrm>
          <a:prstGeom prst="rect">
            <a:avLst/>
          </a:prstGeom>
          <a:noFill/>
          <a:ln>
            <a:noFill/>
          </a:ln>
        </p:spPr>
      </p:pic>
    </p:spTree>
    <p:extLst>
      <p:ext uri="{BB962C8B-B14F-4D97-AF65-F5344CB8AC3E}">
        <p14:creationId xmlns:p14="http://schemas.microsoft.com/office/powerpoint/2010/main" val="3816177024"/>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96552-24D7-A06F-1E6C-E267FB8E17D8}"/>
              </a:ext>
            </a:extLst>
          </p:cNvPr>
          <p:cNvSpPr>
            <a:spLocks noGrp="1"/>
          </p:cNvSpPr>
          <p:nvPr>
            <p:ph type="title"/>
          </p:nvPr>
        </p:nvSpPr>
        <p:spPr/>
        <p:txBody>
          <a:bodyPr>
            <a:noAutofit/>
          </a:bodyPr>
          <a:lstStyle/>
          <a:p>
            <a:r>
              <a:rPr lang="en-US" dirty="0">
                <a:solidFill>
                  <a:schemeClr val="accent1">
                    <a:lumMod val="50000"/>
                  </a:schemeClr>
                </a:solidFill>
              </a:rPr>
              <a:t>Energy consumption for some product types</a:t>
            </a:r>
          </a:p>
        </p:txBody>
      </p:sp>
      <p:sp>
        <p:nvSpPr>
          <p:cNvPr id="5" name="TextBox 4">
            <a:extLst>
              <a:ext uri="{FF2B5EF4-FFF2-40B4-BE49-F238E27FC236}">
                <a16:creationId xmlns:a16="http://schemas.microsoft.com/office/drawing/2014/main" id="{3C55151E-FDA3-2788-9B2A-41878C8476CB}"/>
              </a:ext>
            </a:extLst>
          </p:cNvPr>
          <p:cNvSpPr txBox="1"/>
          <p:nvPr/>
        </p:nvSpPr>
        <p:spPr>
          <a:xfrm>
            <a:off x="5294671" y="887087"/>
            <a:ext cx="3510366" cy="523220"/>
          </a:xfrm>
          <a:prstGeom prst="rect">
            <a:avLst/>
          </a:prstGeom>
          <a:noFill/>
        </p:spPr>
        <p:txBody>
          <a:bodyPr wrap="square">
            <a:spAutoFit/>
          </a:bodyPr>
          <a:lstStyle/>
          <a:p>
            <a:pPr algn="ctr"/>
            <a:r>
              <a:rPr lang="en-US"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t</a:t>
            </a:r>
            <a:r>
              <a:rPr lang="da-DK"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issue paper production</a:t>
            </a:r>
            <a:endParaRPr lang="en-US" b="1" dirty="0"/>
          </a:p>
        </p:txBody>
      </p:sp>
      <p:sp>
        <p:nvSpPr>
          <p:cNvPr id="4" name="TextBox 3">
            <a:extLst>
              <a:ext uri="{FF2B5EF4-FFF2-40B4-BE49-F238E27FC236}">
                <a16:creationId xmlns:a16="http://schemas.microsoft.com/office/drawing/2014/main" id="{1FF5587C-2084-44EF-4742-70D9BD11ED46}"/>
              </a:ext>
            </a:extLst>
          </p:cNvPr>
          <p:cNvSpPr txBox="1"/>
          <p:nvPr/>
        </p:nvSpPr>
        <p:spPr>
          <a:xfrm>
            <a:off x="349045" y="949905"/>
            <a:ext cx="3510366" cy="523220"/>
          </a:xfrm>
          <a:prstGeom prst="rect">
            <a:avLst/>
          </a:prstGeom>
          <a:noFill/>
        </p:spPr>
        <p:txBody>
          <a:bodyPr wrap="square">
            <a:spAutoFit/>
          </a:bodyPr>
          <a:lstStyle/>
          <a:p>
            <a:pPr algn="ctr"/>
            <a:r>
              <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p</a:t>
            </a:r>
            <a:r>
              <a:rPr lang="da-DK"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ackaging paper production</a:t>
            </a:r>
            <a:endParaRPr lang="en-US" b="1" dirty="0"/>
          </a:p>
        </p:txBody>
      </p:sp>
      <p:graphicFrame>
        <p:nvGraphicFramePr>
          <p:cNvPr id="7" name="Table 6">
            <a:extLst>
              <a:ext uri="{FF2B5EF4-FFF2-40B4-BE49-F238E27FC236}">
                <a16:creationId xmlns:a16="http://schemas.microsoft.com/office/drawing/2014/main" id="{FC785DB1-445B-B075-56F3-588894133CCE}"/>
              </a:ext>
            </a:extLst>
          </p:cNvPr>
          <p:cNvGraphicFramePr>
            <a:graphicFrameLocks noGrp="1"/>
          </p:cNvGraphicFramePr>
          <p:nvPr>
            <p:extLst>
              <p:ext uri="{D42A27DB-BD31-4B8C-83A1-F6EECF244321}">
                <p14:modId xmlns:p14="http://schemas.microsoft.com/office/powerpoint/2010/main" val="1812711438"/>
              </p:ext>
            </p:extLst>
          </p:nvPr>
        </p:nvGraphicFramePr>
        <p:xfrm>
          <a:off x="535858" y="1476348"/>
          <a:ext cx="4036142" cy="3005773"/>
        </p:xfrm>
        <a:graphic>
          <a:graphicData uri="http://schemas.openxmlformats.org/drawingml/2006/table">
            <a:tbl>
              <a:tblPr>
                <a:tableStyleId>{12ACAA50-B3C0-4FEF-8DD3-66675128A787}</a:tableStyleId>
              </a:tblPr>
              <a:tblGrid>
                <a:gridCol w="484337">
                  <a:extLst>
                    <a:ext uri="{9D8B030D-6E8A-4147-A177-3AD203B41FA5}">
                      <a16:colId xmlns:a16="http://schemas.microsoft.com/office/drawing/2014/main" val="3724626776"/>
                    </a:ext>
                  </a:extLst>
                </a:gridCol>
                <a:gridCol w="1775902">
                  <a:extLst>
                    <a:ext uri="{9D8B030D-6E8A-4147-A177-3AD203B41FA5}">
                      <a16:colId xmlns:a16="http://schemas.microsoft.com/office/drawing/2014/main" val="2626185548"/>
                    </a:ext>
                  </a:extLst>
                </a:gridCol>
                <a:gridCol w="726506">
                  <a:extLst>
                    <a:ext uri="{9D8B030D-6E8A-4147-A177-3AD203B41FA5}">
                      <a16:colId xmlns:a16="http://schemas.microsoft.com/office/drawing/2014/main" val="2532739245"/>
                    </a:ext>
                  </a:extLst>
                </a:gridCol>
                <a:gridCol w="1049397">
                  <a:extLst>
                    <a:ext uri="{9D8B030D-6E8A-4147-A177-3AD203B41FA5}">
                      <a16:colId xmlns:a16="http://schemas.microsoft.com/office/drawing/2014/main" val="2503728440"/>
                    </a:ext>
                  </a:extLst>
                </a:gridCol>
              </a:tblGrid>
              <a:tr h="215273">
                <a:tc>
                  <a:txBody>
                    <a:bodyPr/>
                    <a:lstStyle/>
                    <a:p>
                      <a:pPr algn="ctr">
                        <a:lnSpc>
                          <a:spcPct val="115000"/>
                        </a:lnSpc>
                        <a:spcAft>
                          <a:spcPts val="1000"/>
                        </a:spcAft>
                      </a:pPr>
                      <a:r>
                        <a:rPr lang="en-GB" sz="1400" b="1" dirty="0">
                          <a:effectLst/>
                        </a:rPr>
                        <a:t>No.</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1" dirty="0">
                          <a:effectLst/>
                        </a:rPr>
                        <a:t>Materials </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a:effectLst/>
                        </a:rPr>
                        <a:t>Unit</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a:effectLst/>
                        </a:rPr>
                        <a:t>Benchmark</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964724716"/>
                  </a:ext>
                </a:extLst>
              </a:tr>
              <a:tr h="231775">
                <a:tc gridSpan="2">
                  <a:txBody>
                    <a:bodyPr/>
                    <a:lstStyle/>
                    <a:p>
                      <a:pPr>
                        <a:lnSpc>
                          <a:spcPct val="115000"/>
                        </a:lnSpc>
                        <a:spcAft>
                          <a:spcPts val="1000"/>
                        </a:spcAft>
                      </a:pPr>
                      <a:r>
                        <a:rPr lang="en-GB" sz="1400" dirty="0">
                          <a:effectLst/>
                        </a:rPr>
                        <a:t>Main material</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105882668"/>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Pulp</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208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640806939"/>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Paper edge</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842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454738507"/>
                  </a:ext>
                </a:extLst>
              </a:tr>
              <a:tr h="231775">
                <a:tc gridSpan="2">
                  <a:txBody>
                    <a:bodyPr/>
                    <a:lstStyle/>
                    <a:p>
                      <a:pPr>
                        <a:lnSpc>
                          <a:spcPct val="115000"/>
                        </a:lnSpc>
                        <a:spcAft>
                          <a:spcPts val="1000"/>
                        </a:spcAft>
                      </a:pPr>
                      <a:r>
                        <a:rPr lang="en-GB" sz="1400" dirty="0">
                          <a:effectLst/>
                        </a:rPr>
                        <a:t>Chemicals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00286845"/>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CaCO3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145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088082830"/>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Kaolin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937508737"/>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Anion starch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17505591"/>
                  </a:ext>
                </a:extLst>
              </a:tr>
              <a:tr h="231775">
                <a:tc gridSpan="2">
                  <a:txBody>
                    <a:bodyPr/>
                    <a:lstStyle/>
                    <a:p>
                      <a:pPr>
                        <a:lnSpc>
                          <a:spcPct val="115000"/>
                        </a:lnSpc>
                        <a:spcAft>
                          <a:spcPts val="1000"/>
                        </a:spcAft>
                      </a:pPr>
                      <a:r>
                        <a:rPr lang="en-GB" sz="1400">
                          <a:effectLst/>
                        </a:rPr>
                        <a:t>Fuel, energy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462467362"/>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Water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30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777498503"/>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Coal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08539507"/>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Electricity</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620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74950114"/>
                  </a:ext>
                </a:extLst>
              </a:tr>
              <a:tr h="231775">
                <a:tc>
                  <a:txBody>
                    <a:bodyPr/>
                    <a:lstStyle/>
                    <a:p>
                      <a:pPr algn="ctr">
                        <a:lnSpc>
                          <a:spcPct val="115000"/>
                        </a:lnSpc>
                        <a:spcAft>
                          <a:spcPts val="1000"/>
                        </a:spcAft>
                      </a:pPr>
                      <a:r>
                        <a:rPr lang="en-GB" sz="1400">
                          <a:effectLst/>
                        </a:rPr>
                        <a:t>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Other fuel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610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203991959"/>
                  </a:ext>
                </a:extLst>
              </a:tr>
            </a:tbl>
          </a:graphicData>
        </a:graphic>
      </p:graphicFrame>
      <p:graphicFrame>
        <p:nvGraphicFramePr>
          <p:cNvPr id="8" name="Table 7">
            <a:extLst>
              <a:ext uri="{FF2B5EF4-FFF2-40B4-BE49-F238E27FC236}">
                <a16:creationId xmlns:a16="http://schemas.microsoft.com/office/drawing/2014/main" id="{4AA25AAE-69ED-C87B-3BD0-939B2CAEC0AE}"/>
              </a:ext>
            </a:extLst>
          </p:cNvPr>
          <p:cNvGraphicFramePr>
            <a:graphicFrameLocks noGrp="1"/>
          </p:cNvGraphicFramePr>
          <p:nvPr>
            <p:extLst>
              <p:ext uri="{D42A27DB-BD31-4B8C-83A1-F6EECF244321}">
                <p14:modId xmlns:p14="http://schemas.microsoft.com/office/powerpoint/2010/main" val="294289567"/>
              </p:ext>
            </p:extLst>
          </p:nvPr>
        </p:nvGraphicFramePr>
        <p:xfrm>
          <a:off x="4758813" y="1665630"/>
          <a:ext cx="4107805" cy="2627207"/>
        </p:xfrm>
        <a:graphic>
          <a:graphicData uri="http://schemas.openxmlformats.org/drawingml/2006/table">
            <a:tbl>
              <a:tblPr>
                <a:tableStyleId>{12ACAA50-B3C0-4FEF-8DD3-66675128A787}</a:tableStyleId>
              </a:tblPr>
              <a:tblGrid>
                <a:gridCol w="365351">
                  <a:extLst>
                    <a:ext uri="{9D8B030D-6E8A-4147-A177-3AD203B41FA5}">
                      <a16:colId xmlns:a16="http://schemas.microsoft.com/office/drawing/2014/main" val="1262444926"/>
                    </a:ext>
                  </a:extLst>
                </a:gridCol>
                <a:gridCol w="1735811">
                  <a:extLst>
                    <a:ext uri="{9D8B030D-6E8A-4147-A177-3AD203B41FA5}">
                      <a16:colId xmlns:a16="http://schemas.microsoft.com/office/drawing/2014/main" val="364556779"/>
                    </a:ext>
                  </a:extLst>
                </a:gridCol>
                <a:gridCol w="820899">
                  <a:extLst>
                    <a:ext uri="{9D8B030D-6E8A-4147-A177-3AD203B41FA5}">
                      <a16:colId xmlns:a16="http://schemas.microsoft.com/office/drawing/2014/main" val="73488084"/>
                    </a:ext>
                  </a:extLst>
                </a:gridCol>
                <a:gridCol w="1185744">
                  <a:extLst>
                    <a:ext uri="{9D8B030D-6E8A-4147-A177-3AD203B41FA5}">
                      <a16:colId xmlns:a16="http://schemas.microsoft.com/office/drawing/2014/main" val="2889365010"/>
                    </a:ext>
                  </a:extLst>
                </a:gridCol>
              </a:tblGrid>
              <a:tr h="241512">
                <a:tc>
                  <a:txBody>
                    <a:bodyPr/>
                    <a:lstStyle/>
                    <a:p>
                      <a:pPr algn="ctr">
                        <a:lnSpc>
                          <a:spcPct val="115000"/>
                        </a:lnSpc>
                        <a:spcAft>
                          <a:spcPts val="1000"/>
                        </a:spcAft>
                      </a:pPr>
                      <a:r>
                        <a:rPr lang="en-GB" sz="1400" b="1" dirty="0">
                          <a:effectLst/>
                        </a:rPr>
                        <a:t>No.</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1" dirty="0">
                          <a:effectLst/>
                        </a:rPr>
                        <a:t>Materials</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a:effectLst/>
                        </a:rPr>
                        <a:t>Unit</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a:effectLst/>
                        </a:rPr>
                        <a:t>Benchmark</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701632174"/>
                  </a:ext>
                </a:extLst>
              </a:tr>
              <a:tr h="231775">
                <a:tc gridSpan="2">
                  <a:txBody>
                    <a:bodyPr/>
                    <a:lstStyle/>
                    <a:p>
                      <a:pPr>
                        <a:lnSpc>
                          <a:spcPct val="115000"/>
                        </a:lnSpc>
                        <a:spcAft>
                          <a:spcPts val="1000"/>
                        </a:spcAft>
                      </a:pPr>
                      <a:r>
                        <a:rPr lang="en-GB" sz="1400">
                          <a:effectLst/>
                        </a:rPr>
                        <a:t>Main material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593236988"/>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Pulp</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1.074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055190794"/>
                  </a:ext>
                </a:extLst>
              </a:tr>
              <a:tr h="231775">
                <a:tc gridSpan="2">
                  <a:txBody>
                    <a:bodyPr/>
                    <a:lstStyle/>
                    <a:p>
                      <a:pPr>
                        <a:lnSpc>
                          <a:spcPct val="115000"/>
                        </a:lnSpc>
                        <a:spcAft>
                          <a:spcPts val="1000"/>
                        </a:spcAft>
                      </a:pPr>
                      <a:r>
                        <a:rPr lang="en-GB" sz="1400" dirty="0">
                          <a:effectLst/>
                        </a:rPr>
                        <a:t>Chemicals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01312462"/>
                  </a:ext>
                </a:extLst>
              </a:tr>
              <a:tr h="299720">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Brightener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9989485"/>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Softener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7</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549547978"/>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Wet strength</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381292793"/>
                  </a:ext>
                </a:extLst>
              </a:tr>
              <a:tr h="231775">
                <a:tc gridSpan="2">
                  <a:txBody>
                    <a:bodyPr/>
                    <a:lstStyle/>
                    <a:p>
                      <a:pPr>
                        <a:lnSpc>
                          <a:spcPct val="115000"/>
                        </a:lnSpc>
                        <a:spcAft>
                          <a:spcPts val="1000"/>
                        </a:spcAft>
                      </a:pPr>
                      <a:r>
                        <a:rPr lang="en-GB" sz="1400">
                          <a:effectLst/>
                        </a:rPr>
                        <a:t>Fuel, energy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223660355"/>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Water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m</a:t>
                      </a:r>
                      <a:r>
                        <a:rPr lang="en-GB" sz="1400" baseline="300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07351325"/>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Coal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520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96308658"/>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Electricity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700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751099934"/>
                  </a:ext>
                </a:extLst>
              </a:tr>
            </a:tbl>
          </a:graphicData>
        </a:graphic>
      </p:graphicFrame>
    </p:spTree>
    <p:extLst>
      <p:ext uri="{BB962C8B-B14F-4D97-AF65-F5344CB8AC3E}">
        <p14:creationId xmlns:p14="http://schemas.microsoft.com/office/powerpoint/2010/main" val="2280530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C58AE-7C5F-8D5C-C199-42F12E3A0A60}"/>
              </a:ext>
            </a:extLst>
          </p:cNvPr>
          <p:cNvSpPr>
            <a:spLocks noGrp="1"/>
          </p:cNvSpPr>
          <p:nvPr>
            <p:ph type="title"/>
          </p:nvPr>
        </p:nvSpPr>
        <p:spPr/>
        <p:txBody>
          <a:bodyPr/>
          <a:lstStyle/>
          <a:p>
            <a:r>
              <a:rPr lang="en-VN" dirty="0"/>
              <a:t>Q &amp; A</a:t>
            </a:r>
          </a:p>
        </p:txBody>
      </p:sp>
      <p:pic>
        <p:nvPicPr>
          <p:cNvPr id="1026" name="Picture 2" descr="Cách đặt Q&amp;A trong dự án phần mềm!">
            <a:extLst>
              <a:ext uri="{FF2B5EF4-FFF2-40B4-BE49-F238E27FC236}">
                <a16:creationId xmlns:a16="http://schemas.microsoft.com/office/drawing/2014/main" id="{B972E350-9CCE-5195-6B35-6EA491A297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9002" y="1356601"/>
            <a:ext cx="5845996" cy="3077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7163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dirty="0">
                <a:solidFill>
                  <a:schemeClr val="accent1">
                    <a:lumMod val="50000"/>
                  </a:schemeClr>
                </a:solidFill>
              </a:rPr>
              <a:t>THANK YOU</a:t>
            </a:r>
          </a:p>
        </p:txBody>
      </p:sp>
    </p:spTree>
    <p:extLst>
      <p:ext uri="{BB962C8B-B14F-4D97-AF65-F5344CB8AC3E}">
        <p14:creationId xmlns:p14="http://schemas.microsoft.com/office/powerpoint/2010/main" val="1469932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Power Generation for the Pulp and Paper Industry | GE Gas Power">
            <a:extLst>
              <a:ext uri="{FF2B5EF4-FFF2-40B4-BE49-F238E27FC236}">
                <a16:creationId xmlns:a16="http://schemas.microsoft.com/office/drawing/2014/main" id="{9B907D3F-E3CB-6E67-A3C5-0C4CBF6AA7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6932" y="1132615"/>
            <a:ext cx="1954983" cy="109980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75A940DE-4ABC-6719-677B-6E51FAA280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0663" y="2315349"/>
            <a:ext cx="2306730" cy="260437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8">
            <a:extLst>
              <a:ext uri="{FF2B5EF4-FFF2-40B4-BE49-F238E27FC236}">
                <a16:creationId xmlns:a16="http://schemas.microsoft.com/office/drawing/2014/main" id="{34FF7C1E-49AE-A9D1-880C-C160872927FA}"/>
              </a:ext>
            </a:extLst>
          </p:cNvPr>
          <p:cNvSpPr txBox="1">
            <a:spLocks/>
          </p:cNvSpPr>
          <p:nvPr/>
        </p:nvSpPr>
        <p:spPr>
          <a:xfrm>
            <a:off x="373346" y="1132615"/>
            <a:ext cx="5760227" cy="3483459"/>
          </a:xfrm>
          <a:prstGeom prst="rect">
            <a:avLst/>
          </a:prstGeom>
        </p:spPr>
        <p:txBody>
          <a:bodyPr>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spcBef>
                <a:spcPts val="600"/>
              </a:spcBef>
              <a:buFont typeface="Arial" panose="020B0604020202020204" pitchFamily="34" charset="0"/>
              <a:buChar char="•"/>
            </a:pPr>
            <a:r>
              <a:rPr lang="en-US" sz="1600" b="1" dirty="0">
                <a:latin typeface="+mn-lt"/>
                <a:ea typeface="MS Mincho" panose="02020609040205080304" pitchFamily="49" charset="-128"/>
                <a:cs typeface="Times New Roman" panose="02020603050405020304" pitchFamily="18" charset="0"/>
              </a:rPr>
              <a:t> 3 typical pulp producing process.</a:t>
            </a:r>
          </a:p>
          <a:p>
            <a:pPr algn="just">
              <a:spcBef>
                <a:spcPts val="600"/>
              </a:spcBef>
              <a:buFont typeface="Arial" panose="020B0604020202020204" pitchFamily="34" charset="0"/>
              <a:buChar char="•"/>
            </a:pPr>
            <a:r>
              <a:rPr lang="en-US" sz="1600" b="1" dirty="0">
                <a:latin typeface="+mn-lt"/>
                <a:ea typeface="MS Mincho" panose="02020609040205080304" pitchFamily="49" charset="-128"/>
                <a:cs typeface="Times New Roman" panose="02020603050405020304" pitchFamily="18" charset="0"/>
              </a:rPr>
              <a:t> Chemical wood pulp </a:t>
            </a:r>
            <a:r>
              <a:rPr lang="en-US" sz="1600" dirty="0">
                <a:latin typeface="+mn-lt"/>
                <a:ea typeface="MS Mincho" panose="02020609040205080304" pitchFamily="49" charset="-128"/>
                <a:cs typeface="Times New Roman" panose="02020603050405020304" pitchFamily="18" charset="0"/>
              </a:rPr>
              <a:t>is produced by combining wood chips and chemicals in large vessels called digesters. There, heat and chemicals break down lignin, which binds cellulose fibers together, without seriously degrading the cellulose fibers.. </a:t>
            </a:r>
          </a:p>
          <a:p>
            <a:pPr algn="just">
              <a:spcBef>
                <a:spcPts val="600"/>
              </a:spcBef>
              <a:buFont typeface="Arial" panose="020B0604020202020204" pitchFamily="34" charset="0"/>
              <a:buChar char="•"/>
            </a:pPr>
            <a:r>
              <a:rPr lang="en-US" sz="1600" b="1" dirty="0">
                <a:latin typeface="+mn-lt"/>
                <a:ea typeface="MS Mincho" panose="02020609040205080304" pitchFamily="49" charset="-128"/>
                <a:cs typeface="Times New Roman" panose="02020603050405020304" pitchFamily="18" charset="0"/>
              </a:rPr>
              <a:t> Mechanical wood pulp</a:t>
            </a:r>
            <a:r>
              <a:rPr lang="en-US" sz="1600" dirty="0">
                <a:latin typeface="+mn-lt"/>
                <a:ea typeface="MS Mincho" panose="02020609040205080304" pitchFamily="49" charset="-128"/>
                <a:cs typeface="Times New Roman" panose="02020603050405020304" pitchFamily="18" charset="0"/>
              </a:rPr>
              <a:t>: also called grinding wood pulp, is a pulp made by mechanical grinding of fiber raw materials. Steam and Chemical is introduced directly to wood for easier of grinding and bleaching. </a:t>
            </a:r>
          </a:p>
          <a:p>
            <a:pPr algn="just">
              <a:spcBef>
                <a:spcPts val="600"/>
              </a:spcBef>
              <a:buFont typeface="Arial" panose="020B0604020202020204" pitchFamily="34" charset="0"/>
              <a:buChar char="•"/>
            </a:pPr>
            <a:r>
              <a:rPr lang="en-US" sz="1600" b="1" dirty="0">
                <a:latin typeface="+mn-lt"/>
                <a:ea typeface="MS Mincho" panose="02020609040205080304" pitchFamily="49" charset="-128"/>
                <a:cs typeface="Times New Roman" panose="02020603050405020304" pitchFamily="18" charset="0"/>
              </a:rPr>
              <a:t> Recycled pulp</a:t>
            </a:r>
            <a:r>
              <a:rPr lang="en-US" sz="1600" dirty="0">
                <a:latin typeface="+mn-lt"/>
                <a:ea typeface="MS Mincho" panose="02020609040205080304" pitchFamily="49" charset="-128"/>
                <a:cs typeface="Times New Roman" panose="02020603050405020304" pitchFamily="18" charset="0"/>
              </a:rPr>
              <a:t>: is also called deinked pulp (DIP). DIP is recycled paper which has been processed by chemicals, thus removing printing inks and other unwanted elements and freed the paper fibers. </a:t>
            </a:r>
            <a:endParaRPr lang="en-US" sz="1600" dirty="0">
              <a:latin typeface="+mn-lt"/>
            </a:endParaRPr>
          </a:p>
        </p:txBody>
      </p:sp>
      <p:sp>
        <p:nvSpPr>
          <p:cNvPr id="9" name="Title 1">
            <a:extLst>
              <a:ext uri="{FF2B5EF4-FFF2-40B4-BE49-F238E27FC236}">
                <a16:creationId xmlns:a16="http://schemas.microsoft.com/office/drawing/2014/main" id="{641CEDCF-2D58-8F9F-6A27-8B3B8E3C537C}"/>
              </a:ext>
            </a:extLst>
          </p:cNvPr>
          <p:cNvSpPr txBox="1">
            <a:spLocks/>
          </p:cNvSpPr>
          <p:nvPr/>
        </p:nvSpPr>
        <p:spPr>
          <a:xfrm>
            <a:off x="0" y="364380"/>
            <a:ext cx="9144000" cy="49053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1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Tree>
    <p:extLst>
      <p:ext uri="{BB962C8B-B14F-4D97-AF65-F5344CB8AC3E}">
        <p14:creationId xmlns:p14="http://schemas.microsoft.com/office/powerpoint/2010/main" val="1282461915"/>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a:extLst>
              <a:ext uri="{FF2B5EF4-FFF2-40B4-BE49-F238E27FC236}">
                <a16:creationId xmlns:a16="http://schemas.microsoft.com/office/drawing/2014/main" id="{EA50D6C9-908A-4EA6-475C-BFD1C4C1E1AB}"/>
              </a:ext>
            </a:extLst>
          </p:cNvPr>
          <p:cNvSpPr txBox="1"/>
          <p:nvPr/>
        </p:nvSpPr>
        <p:spPr>
          <a:xfrm>
            <a:off x="3353130" y="4333947"/>
            <a:ext cx="5517192" cy="369332"/>
          </a:xfrm>
          <a:prstGeom prst="rect">
            <a:avLst/>
          </a:prstGeom>
          <a:noFill/>
        </p:spPr>
        <p:txBody>
          <a:bodyPr wrap="square">
            <a:spAutoFit/>
          </a:bodyPr>
          <a:lstStyle/>
          <a:p>
            <a:pPr algn="ctr"/>
            <a:r>
              <a:rPr lang="en-US" sz="1800" b="1" dirty="0">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Process flow diagram of paper production</a:t>
            </a:r>
          </a:p>
        </p:txBody>
      </p:sp>
      <p:pic>
        <p:nvPicPr>
          <p:cNvPr id="53" name="Picture 2" descr="Pulp and Paper Mill Battles Corrosion with SAAFShield® Technology - AAF  International">
            <a:extLst>
              <a:ext uri="{FF2B5EF4-FFF2-40B4-BE49-F238E27FC236}">
                <a16:creationId xmlns:a16="http://schemas.microsoft.com/office/drawing/2014/main" id="{E7EC8F17-108E-31D9-996A-6CA837C8A3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536" y="1457093"/>
            <a:ext cx="2918594" cy="19471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Process flow diagram of paper production. | Download Scientific Diagram">
            <a:extLst>
              <a:ext uri="{FF2B5EF4-FFF2-40B4-BE49-F238E27FC236}">
                <a16:creationId xmlns:a16="http://schemas.microsoft.com/office/drawing/2014/main" id="{BD51A5C3-CC2F-9F8D-6303-AD207C61A920}"/>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3525399" y="1060486"/>
            <a:ext cx="5005432" cy="3125924"/>
          </a:xfrm>
          <a:prstGeom prst="rect">
            <a:avLst/>
          </a:prstGeom>
          <a:noFill/>
          <a:ln>
            <a:noFill/>
          </a:ln>
        </p:spPr>
      </p:pic>
      <p:sp>
        <p:nvSpPr>
          <p:cNvPr id="7" name="Title 1">
            <a:extLst>
              <a:ext uri="{FF2B5EF4-FFF2-40B4-BE49-F238E27FC236}">
                <a16:creationId xmlns:a16="http://schemas.microsoft.com/office/drawing/2014/main" id="{641CEDCF-2D58-8F9F-6A27-8B3B8E3C537C}"/>
              </a:ext>
            </a:extLst>
          </p:cNvPr>
          <p:cNvSpPr txBox="1">
            <a:spLocks/>
          </p:cNvSpPr>
          <p:nvPr/>
        </p:nvSpPr>
        <p:spPr>
          <a:xfrm>
            <a:off x="0" y="364380"/>
            <a:ext cx="9144000" cy="49053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1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Tree>
    <p:extLst>
      <p:ext uri="{BB962C8B-B14F-4D97-AF65-F5344CB8AC3E}">
        <p14:creationId xmlns:p14="http://schemas.microsoft.com/office/powerpoint/2010/main" val="3806634268"/>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Timeline&#10;&#10;Description automatically generated">
            <a:extLst>
              <a:ext uri="{FF2B5EF4-FFF2-40B4-BE49-F238E27FC236}">
                <a16:creationId xmlns:a16="http://schemas.microsoft.com/office/drawing/2014/main" id="{D7C12DB5-ACF4-CD00-CF57-265BBF1CC581}"/>
              </a:ext>
            </a:extLst>
          </p:cNvPr>
          <p:cNvPicPr/>
          <p:nvPr/>
        </p:nvPicPr>
        <p:blipFill>
          <a:blip r:embed="rId2"/>
          <a:stretch>
            <a:fillRect/>
          </a:stretch>
        </p:blipFill>
        <p:spPr>
          <a:xfrm>
            <a:off x="1443211" y="1046602"/>
            <a:ext cx="6709272" cy="3723702"/>
          </a:xfrm>
          <a:prstGeom prst="rect">
            <a:avLst/>
          </a:prstGeom>
        </p:spPr>
      </p:pic>
      <p:sp>
        <p:nvSpPr>
          <p:cNvPr id="36" name="Rectangle: Rounded Corners 35">
            <a:extLst>
              <a:ext uri="{FF2B5EF4-FFF2-40B4-BE49-F238E27FC236}">
                <a16:creationId xmlns:a16="http://schemas.microsoft.com/office/drawing/2014/main" id="{9B64FA0B-8834-3357-C10E-27ECB902501B}"/>
              </a:ext>
            </a:extLst>
          </p:cNvPr>
          <p:cNvSpPr/>
          <p:nvPr/>
        </p:nvSpPr>
        <p:spPr>
          <a:xfrm>
            <a:off x="6625525" y="4176793"/>
            <a:ext cx="867906" cy="3714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641CEDCF-2D58-8F9F-6A27-8B3B8E3C537C}"/>
              </a:ext>
            </a:extLst>
          </p:cNvPr>
          <p:cNvSpPr txBox="1">
            <a:spLocks/>
          </p:cNvSpPr>
          <p:nvPr/>
        </p:nvSpPr>
        <p:spPr>
          <a:xfrm>
            <a:off x="0" y="364380"/>
            <a:ext cx="9144000" cy="49053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1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Tree>
    <p:extLst>
      <p:ext uri="{BB962C8B-B14F-4D97-AF65-F5344CB8AC3E}">
        <p14:creationId xmlns:p14="http://schemas.microsoft.com/office/powerpoint/2010/main" val="4152566154"/>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6104FE7B-E3CB-8B58-EC81-3FBA8A692287}"/>
              </a:ext>
            </a:extLst>
          </p:cNvPr>
          <p:cNvPicPr/>
          <p:nvPr/>
        </p:nvPicPr>
        <p:blipFill>
          <a:blip r:embed="rId2"/>
          <a:stretch>
            <a:fillRect/>
          </a:stretch>
        </p:blipFill>
        <p:spPr>
          <a:xfrm>
            <a:off x="1701877" y="967553"/>
            <a:ext cx="5740246" cy="4012071"/>
          </a:xfrm>
          <a:prstGeom prst="rect">
            <a:avLst/>
          </a:prstGeom>
        </p:spPr>
      </p:pic>
      <p:sp>
        <p:nvSpPr>
          <p:cNvPr id="5" name="Title 1">
            <a:extLst>
              <a:ext uri="{FF2B5EF4-FFF2-40B4-BE49-F238E27FC236}">
                <a16:creationId xmlns:a16="http://schemas.microsoft.com/office/drawing/2014/main" id="{641CEDCF-2D58-8F9F-6A27-8B3B8E3C537C}"/>
              </a:ext>
            </a:extLst>
          </p:cNvPr>
          <p:cNvSpPr txBox="1">
            <a:spLocks/>
          </p:cNvSpPr>
          <p:nvPr/>
        </p:nvSpPr>
        <p:spPr>
          <a:xfrm>
            <a:off x="0" y="364380"/>
            <a:ext cx="9144000" cy="49053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1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Tree>
    <p:extLst>
      <p:ext uri="{BB962C8B-B14F-4D97-AF65-F5344CB8AC3E}">
        <p14:creationId xmlns:p14="http://schemas.microsoft.com/office/powerpoint/2010/main" val="1752399126"/>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7DE44-B9DE-2D56-548D-053A2F7316E4}"/>
              </a:ext>
            </a:extLst>
          </p:cNvPr>
          <p:cNvSpPr>
            <a:spLocks noGrp="1"/>
          </p:cNvSpPr>
          <p:nvPr>
            <p:ph type="title"/>
          </p:nvPr>
        </p:nvSpPr>
        <p:spPr>
          <a:xfrm>
            <a:off x="457200" y="349780"/>
            <a:ext cx="7893050" cy="490538"/>
          </a:xfrm>
        </p:spPr>
        <p:txBody>
          <a:bodyPr/>
          <a:lstStyle/>
          <a:p>
            <a:pPr algn="ctr"/>
            <a:r>
              <a:rPr lang="en-VN" dirty="0">
                <a:solidFill>
                  <a:schemeClr val="accent1">
                    <a:lumMod val="50000"/>
                  </a:schemeClr>
                </a:solidFill>
              </a:rPr>
              <a:t>Group discuss and presentation</a:t>
            </a:r>
          </a:p>
        </p:txBody>
      </p:sp>
      <p:sp>
        <p:nvSpPr>
          <p:cNvPr id="3" name="Content Placeholder 2">
            <a:extLst>
              <a:ext uri="{FF2B5EF4-FFF2-40B4-BE49-F238E27FC236}">
                <a16:creationId xmlns:a16="http://schemas.microsoft.com/office/drawing/2014/main" id="{2FE2F066-CCE0-5DCA-FC7C-C8D1E02071F1}"/>
              </a:ext>
            </a:extLst>
          </p:cNvPr>
          <p:cNvSpPr>
            <a:spLocks noGrp="1"/>
          </p:cNvSpPr>
          <p:nvPr>
            <p:ph idx="1"/>
          </p:nvPr>
        </p:nvSpPr>
        <p:spPr>
          <a:xfrm>
            <a:off x="457200" y="1152475"/>
            <a:ext cx="8229600" cy="2217449"/>
          </a:xfrm>
        </p:spPr>
        <p:txBody>
          <a:bodyPr/>
          <a:lstStyle/>
          <a:p>
            <a:pPr>
              <a:lnSpc>
                <a:spcPct val="150000"/>
              </a:lnSpc>
            </a:pPr>
            <a:r>
              <a:rPr lang="en-US" dirty="0"/>
              <a:t>Divide the group into two to three subgroups. Each subgroup will select one process line to discuss in a fifteen-minute session. The discussion can be conducted through a variety of methods, such as drawing, presentation, or any other appropriate format.
Each subgroup will present their selected process line to the entire group.</a:t>
            </a:r>
          </a:p>
        </p:txBody>
      </p:sp>
    </p:spTree>
    <p:extLst>
      <p:ext uri="{BB962C8B-B14F-4D97-AF65-F5344CB8AC3E}">
        <p14:creationId xmlns:p14="http://schemas.microsoft.com/office/powerpoint/2010/main" val="2488323322"/>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D8C7927-C81B-EBBF-97CC-F8E9C1E860F6}"/>
              </a:ext>
            </a:extLst>
          </p:cNvPr>
          <p:cNvSpPr>
            <a:spLocks noGrp="1"/>
          </p:cNvSpPr>
          <p:nvPr>
            <p:ph type="title"/>
          </p:nvPr>
        </p:nvSpPr>
        <p:spPr>
          <a:xfrm>
            <a:off x="0" y="414078"/>
            <a:ext cx="9144000" cy="490538"/>
          </a:xfrm>
        </p:spPr>
        <p:txBody>
          <a:bodyPr>
            <a:noAutofit/>
          </a:bodyPr>
          <a:lstStyle/>
          <a:p>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Production </a:t>
            </a:r>
            <a:r>
              <a:rPr lang="vi-VN" sz="2400" b="1" dirty="0" err="1">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process</a:t>
            </a:r>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vi-VN" sz="2400" b="1" dirty="0" err="1">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of</a:t>
            </a:r>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 Bleached Hardwood Kraft Pulp (BHKP) </a:t>
            </a:r>
            <a:endParaRPr lang="en-US" sz="2400" dirty="0">
              <a:solidFill>
                <a:schemeClr val="accent1">
                  <a:lumMod val="50000"/>
                </a:schemeClr>
              </a:solidFill>
            </a:endParaRPr>
          </a:p>
        </p:txBody>
      </p:sp>
      <p:sp>
        <p:nvSpPr>
          <p:cNvPr id="10" name="Rectangle 2">
            <a:extLst>
              <a:ext uri="{FF2B5EF4-FFF2-40B4-BE49-F238E27FC236}">
                <a16:creationId xmlns:a16="http://schemas.microsoft.com/office/drawing/2014/main" id="{F8A9BB6D-344A-0A76-36C9-BB1ED5B5385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0A6CAAE5-C702-9C9B-6AB8-063CBE17A55D}"/>
              </a:ext>
            </a:extLst>
          </p:cNvPr>
          <p:cNvGraphicFramePr>
            <a:graphicFrameLocks noChangeAspect="1"/>
          </p:cNvGraphicFramePr>
          <p:nvPr>
            <p:extLst>
              <p:ext uri="{D42A27DB-BD31-4B8C-83A1-F6EECF244321}">
                <p14:modId xmlns:p14="http://schemas.microsoft.com/office/powerpoint/2010/main" val="631007270"/>
              </p:ext>
            </p:extLst>
          </p:nvPr>
        </p:nvGraphicFramePr>
        <p:xfrm>
          <a:off x="1379071" y="1076319"/>
          <a:ext cx="6335974" cy="3815170"/>
        </p:xfrm>
        <a:graphic>
          <a:graphicData uri="http://schemas.openxmlformats.org/presentationml/2006/ole">
            <mc:AlternateContent xmlns:mc="http://schemas.openxmlformats.org/markup-compatibility/2006">
              <mc:Choice xmlns:v="urn:schemas-microsoft-com:vml" Requires="v">
                <p:oleObj r:id="rId2" imgW="7280305" imgH="4378053" progId="Visio.Drawing.11">
                  <p:embed/>
                </p:oleObj>
              </mc:Choice>
              <mc:Fallback>
                <p:oleObj r:id="rId2" imgW="7280305" imgH="4378053" progId="Visio.Drawing.11">
                  <p:embed/>
                  <p:pic>
                    <p:nvPicPr>
                      <p:cNvPr id="11" name="Object 10">
                        <a:extLst>
                          <a:ext uri="{FF2B5EF4-FFF2-40B4-BE49-F238E27FC236}">
                            <a16:creationId xmlns:a16="http://schemas.microsoft.com/office/drawing/2014/main" id="{0A6CAAE5-C702-9C9B-6AB8-063CBE17A5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9071" y="1076319"/>
                        <a:ext cx="6335974" cy="3815170"/>
                      </a:xfrm>
                      <a:prstGeom prst="rect">
                        <a:avLst/>
                      </a:prstGeom>
                      <a:noFill/>
                    </p:spPr>
                  </p:pic>
                </p:oleObj>
              </mc:Fallback>
            </mc:AlternateContent>
          </a:graphicData>
        </a:graphic>
      </p:graphicFrame>
    </p:spTree>
    <p:extLst>
      <p:ext uri="{BB962C8B-B14F-4D97-AF65-F5344CB8AC3E}">
        <p14:creationId xmlns:p14="http://schemas.microsoft.com/office/powerpoint/2010/main" val="693571424"/>
      </p:ext>
    </p:extLst>
  </p:cSld>
  <p:clrMapOvr>
    <a:masterClrMapping/>
  </p:clrMapOvr>
  <p:transition advClick="0"/>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12100</TotalTime>
  <Words>1980</Words>
  <Application>Microsoft Macintosh PowerPoint</Application>
  <PresentationFormat>On-screen Show (16:9)</PresentationFormat>
  <Paragraphs>388</Paragraphs>
  <Slides>32</Slides>
  <Notes>6</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32</vt:i4>
      </vt:variant>
    </vt:vector>
  </HeadingPairs>
  <TitlesOfParts>
    <vt:vector size="44" baseType="lpstr">
      <vt:lpstr>Roboto</vt:lpstr>
      <vt:lpstr>Fira Sans Extra Condensed</vt:lpstr>
      <vt:lpstr>Calibri</vt:lpstr>
      <vt:lpstr>Times</vt:lpstr>
      <vt:lpstr>Verdana</vt:lpstr>
      <vt:lpstr>Arial</vt:lpstr>
      <vt:lpstr>Poppins</vt:lpstr>
      <vt:lpstr>Cambria</vt:lpstr>
      <vt:lpstr>Terra</vt:lpstr>
      <vt:lpstr>1_Energy Saving Infographics by Slidesgo</vt:lpstr>
      <vt:lpstr>Energy Saving Infographics by Slidesgo</vt:lpstr>
      <vt:lpstr>Visio.Drawing.11</vt:lpstr>
      <vt:lpstr>TRAINING PROGRAMME FOR INDUSTRIAL ENTERPRISES Technical staff</vt:lpstr>
      <vt:lpstr>Pulp and Paper processing overview</vt:lpstr>
      <vt:lpstr>Pulp and Paper processing overview</vt:lpstr>
      <vt:lpstr>PowerPoint Presentation</vt:lpstr>
      <vt:lpstr>PowerPoint Presentation</vt:lpstr>
      <vt:lpstr>PowerPoint Presentation</vt:lpstr>
      <vt:lpstr>PowerPoint Presentation</vt:lpstr>
      <vt:lpstr>Group discuss and presentation</vt:lpstr>
      <vt:lpstr>Production process of Bleached Hardwood Kraft Pulp (BHKP) </vt:lpstr>
      <vt:lpstr>Chemi-thermomechanical pulp production technology (CTMP, PRC-APMP)</vt:lpstr>
      <vt:lpstr>Chemi-thermomechanical pulp production technology (CTMP, PRC-APMP)</vt:lpstr>
      <vt:lpstr>Chemi-thermomechanical pulp production technology (CTMP, PRC-APMP)</vt:lpstr>
      <vt:lpstr>PowerPoint Presentation</vt:lpstr>
      <vt:lpstr>PowerPoint Presentation</vt:lpstr>
      <vt:lpstr>PowerPoint Presentation</vt:lpstr>
      <vt:lpstr>PowerPoint Presentation</vt:lpstr>
      <vt:lpstr>Tissue paper production technology</vt:lpstr>
      <vt:lpstr>Features of paper production technology</vt:lpstr>
      <vt:lpstr>Energy used in the paper industry</vt:lpstr>
      <vt:lpstr>Main energy consumption points in a paper mill</vt:lpstr>
      <vt:lpstr>Distribution of power consumption at a tissue paper workshop</vt:lpstr>
      <vt:lpstr>Distribution of power consumption in 1 printing and writing paper workshop</vt:lpstr>
      <vt:lpstr>Energy Mapping of a Tissue Paper Production Line</vt:lpstr>
      <vt:lpstr>Energy used in paper production line</vt:lpstr>
      <vt:lpstr>Energy used in paper production line</vt:lpstr>
      <vt:lpstr>Discussion: key technical parameters to monitor</vt:lpstr>
      <vt:lpstr>Discussion: common technical failures leading to energy waste</vt:lpstr>
      <vt:lpstr>Energy consumption for some types of products</vt:lpstr>
      <vt:lpstr>Energy consumption for some product types</vt:lpstr>
      <vt:lpstr>Energy consumption for some product types</vt:lpstr>
      <vt:lpstr>Q &amp; 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823417-Nguyễn Mạnh Hùng</cp:lastModifiedBy>
  <cp:revision>74</cp:revision>
  <dcterms:modified xsi:type="dcterms:W3CDTF">2025-08-27T02:48:41Z</dcterms:modified>
</cp:coreProperties>
</file>